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93" r:id="rId4"/>
    <p:sldId id="287" r:id="rId5"/>
    <p:sldId id="285" r:id="rId6"/>
    <p:sldId id="257" r:id="rId7"/>
    <p:sldId id="289" r:id="rId8"/>
    <p:sldId id="316" r:id="rId9"/>
    <p:sldId id="259" r:id="rId10"/>
    <p:sldId id="294" r:id="rId11"/>
    <p:sldId id="260" r:id="rId12"/>
    <p:sldId id="290" r:id="rId13"/>
    <p:sldId id="262" r:id="rId14"/>
    <p:sldId id="263" r:id="rId15"/>
    <p:sldId id="264" r:id="rId16"/>
    <p:sldId id="291" r:id="rId17"/>
    <p:sldId id="297" r:id="rId18"/>
    <p:sldId id="298" r:id="rId19"/>
    <p:sldId id="299" r:id="rId20"/>
    <p:sldId id="301" r:id="rId21"/>
    <p:sldId id="314" r:id="rId22"/>
    <p:sldId id="304" r:id="rId23"/>
    <p:sldId id="305" r:id="rId24"/>
    <p:sldId id="306" r:id="rId25"/>
    <p:sldId id="302" r:id="rId26"/>
    <p:sldId id="303" r:id="rId27"/>
    <p:sldId id="270" r:id="rId28"/>
    <p:sldId id="271" r:id="rId29"/>
    <p:sldId id="307" r:id="rId30"/>
    <p:sldId id="277" r:id="rId31"/>
    <p:sldId id="311" r:id="rId32"/>
    <p:sldId id="278" r:id="rId33"/>
    <p:sldId id="308" r:id="rId34"/>
    <p:sldId id="280" r:id="rId35"/>
    <p:sldId id="281" r:id="rId36"/>
    <p:sldId id="283" r:id="rId37"/>
    <p:sldId id="310" r:id="rId38"/>
    <p:sldId id="282" r:id="rId39"/>
    <p:sldId id="313" r:id="rId40"/>
    <p:sldId id="312" r:id="rId41"/>
    <p:sldId id="272" r:id="rId42"/>
    <p:sldId id="273" r:id="rId43"/>
    <p:sldId id="275" r:id="rId44"/>
    <p:sldId id="274" r:id="rId45"/>
    <p:sldId id="266" r:id="rId46"/>
    <p:sldId id="26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sorterViewPr>
    <p:cViewPr>
      <p:scale>
        <a:sx n="100" d="100"/>
        <a:sy n="100" d="100"/>
      </p:scale>
      <p:origin x="0" y="56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71454C8-565A-40C7-AA45-B8091FBA9DC6}"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153832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71454C8-565A-40C7-AA45-B8091FBA9DC6}"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376844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71454C8-565A-40C7-AA45-B8091FBA9DC6}"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333809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71454C8-565A-40C7-AA45-B8091FBA9DC6}"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314967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454C8-565A-40C7-AA45-B8091FBA9DC6}"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83615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71454C8-565A-40C7-AA45-B8091FBA9DC6}" type="datetimeFigureOut">
              <a:rPr lang="en-CA" smtClean="0"/>
              <a:t>05/09/2014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169391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71454C8-565A-40C7-AA45-B8091FBA9DC6}" type="datetimeFigureOut">
              <a:rPr lang="en-CA" smtClean="0"/>
              <a:t>05/09/2014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318238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71454C8-565A-40C7-AA45-B8091FBA9DC6}" type="datetimeFigureOut">
              <a:rPr lang="en-CA" smtClean="0"/>
              <a:t>05/09/2014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123024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454C8-565A-40C7-AA45-B8091FBA9DC6}" type="datetimeFigureOut">
              <a:rPr lang="en-CA" smtClean="0"/>
              <a:t>05/09/2014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368035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454C8-565A-40C7-AA45-B8091FBA9DC6}" type="datetimeFigureOut">
              <a:rPr lang="en-CA" smtClean="0"/>
              <a:t>05/09/2014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132392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454C8-565A-40C7-AA45-B8091FBA9DC6}" type="datetimeFigureOut">
              <a:rPr lang="en-CA" smtClean="0"/>
              <a:t>05/09/2014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CF3DB0-99E1-4424-AFAB-19F4AC10D0EA}" type="slidenum">
              <a:rPr lang="en-CA" smtClean="0"/>
              <a:t>‹#›</a:t>
            </a:fld>
            <a:endParaRPr lang="en-CA"/>
          </a:p>
        </p:txBody>
      </p:sp>
    </p:spTree>
    <p:extLst>
      <p:ext uri="{BB962C8B-B14F-4D97-AF65-F5344CB8AC3E}">
        <p14:creationId xmlns:p14="http://schemas.microsoft.com/office/powerpoint/2010/main" val="429401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454C8-565A-40C7-AA45-B8091FBA9DC6}" type="datetimeFigureOut">
              <a:rPr lang="en-CA" smtClean="0"/>
              <a:t>05/09/2014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F3DB0-99E1-4424-AFAB-19F4AC10D0EA}" type="slidenum">
              <a:rPr lang="en-CA" smtClean="0"/>
              <a:t>‹#›</a:t>
            </a:fld>
            <a:endParaRPr lang="en-CA"/>
          </a:p>
        </p:txBody>
      </p:sp>
    </p:spTree>
    <p:extLst>
      <p:ext uri="{BB962C8B-B14F-4D97-AF65-F5344CB8AC3E}">
        <p14:creationId xmlns:p14="http://schemas.microsoft.com/office/powerpoint/2010/main" val="172583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gdiocese.bc.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docid=VqvALVQu5Xom0M&amp;tbnid=q_HJKBVl4wWVuM:&amp;ved=0CAUQjRw&amp;url=http://euroasianews.com/what-fingers-say/&amp;ei=uiEKVIb7MIfjoATE44HgAQ&amp;bvm=bv.74649129,d.cGU&amp;psig=AFQjCNF8_B8cyZ3EZpU410hMEr9y0Fmldg&amp;ust=141003649423503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lstStyle/>
          <a:p>
            <a:r>
              <a:rPr lang="en-CA" dirty="0" smtClean="0"/>
              <a:t>Diocese of Prince George</a:t>
            </a:r>
            <a:endParaRPr lang="en-CA" dirty="0"/>
          </a:p>
        </p:txBody>
      </p:sp>
      <p:sp>
        <p:nvSpPr>
          <p:cNvPr id="3" name="Subtitle 2"/>
          <p:cNvSpPr>
            <a:spLocks noGrp="1"/>
          </p:cNvSpPr>
          <p:nvPr>
            <p:ph type="subTitle" idx="1"/>
          </p:nvPr>
        </p:nvSpPr>
        <p:spPr>
          <a:xfrm>
            <a:off x="683568" y="3140968"/>
            <a:ext cx="7920880" cy="3168352"/>
          </a:xfrm>
        </p:spPr>
        <p:txBody>
          <a:bodyPr>
            <a:normAutofit/>
          </a:bodyPr>
          <a:lstStyle/>
          <a:p>
            <a:r>
              <a:rPr lang="en-CA" sz="3600" b="1" dirty="0" smtClean="0">
                <a:solidFill>
                  <a:schemeClr val="tx1"/>
                </a:solidFill>
              </a:rPr>
              <a:t>Developing a Safe Parish &amp; Community</a:t>
            </a:r>
          </a:p>
          <a:p>
            <a:endParaRPr lang="en-CA" sz="3600" b="1" dirty="0">
              <a:solidFill>
                <a:schemeClr val="tx1"/>
              </a:solidFill>
            </a:endParaRPr>
          </a:p>
          <a:p>
            <a:endParaRPr lang="en-CA" sz="3600" b="1" dirty="0" smtClean="0">
              <a:solidFill>
                <a:schemeClr val="tx1"/>
              </a:solidFill>
            </a:endParaRPr>
          </a:p>
          <a:p>
            <a:endParaRPr lang="en-CA" sz="3000" b="1" dirty="0">
              <a:solidFill>
                <a:schemeClr val="tx1"/>
              </a:solidFill>
            </a:endParaRPr>
          </a:p>
          <a:p>
            <a:r>
              <a:rPr lang="en-CA" sz="2400" dirty="0" smtClean="0">
                <a:solidFill>
                  <a:schemeClr val="tx1"/>
                </a:solidFill>
              </a:rPr>
              <a:t>(Available for download at </a:t>
            </a:r>
            <a:r>
              <a:rPr lang="en-CA" sz="2400" dirty="0" smtClean="0">
                <a:solidFill>
                  <a:schemeClr val="tx1"/>
                </a:solidFill>
                <a:hlinkClick r:id="rId2"/>
              </a:rPr>
              <a:t>www.pgdiocese.bc.ca</a:t>
            </a:r>
            <a:r>
              <a:rPr lang="en-CA" sz="2400" dirty="0" smtClean="0">
                <a:solidFill>
                  <a:schemeClr val="tx1"/>
                </a:solidFill>
              </a:rPr>
              <a:t>) </a:t>
            </a:r>
            <a:endParaRPr lang="en-CA" sz="2400" dirty="0">
              <a:solidFill>
                <a:schemeClr val="tx1"/>
              </a:solidFill>
            </a:endParaRPr>
          </a:p>
        </p:txBody>
      </p:sp>
    </p:spTree>
    <p:extLst>
      <p:ext uri="{BB962C8B-B14F-4D97-AF65-F5344CB8AC3E}">
        <p14:creationId xmlns:p14="http://schemas.microsoft.com/office/powerpoint/2010/main" val="1392800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4725144"/>
            <a:ext cx="9108504" cy="2113108"/>
          </a:xfrm>
        </p:spPr>
        <p:txBody>
          <a:bodyPr>
            <a:normAutofit fontScale="90000"/>
          </a:bodyPr>
          <a:lstStyle/>
          <a:p>
            <a:pPr marL="457200" indent="-457200" algn="l">
              <a:buFont typeface="Arial" panose="020B0604020202020204" pitchFamily="34" charset="0"/>
              <a:buChar char="•"/>
            </a:pPr>
            <a:r>
              <a:rPr lang="en-CA" sz="3600" dirty="0"/>
              <a:t>Religious Brothers and Sisters must obtain permission of his or her Superior who will submit a letter providing full disclosure attesting to his or her good character and history</a:t>
            </a:r>
            <a:r>
              <a:rPr lang="en-CA" sz="3200" dirty="0"/>
              <a:t/>
            </a:r>
            <a:br>
              <a:rPr lang="en-CA" sz="3200" dirty="0"/>
            </a:br>
            <a:endParaRPr lang="en-CA" sz="3200"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481192" y="0"/>
            <a:ext cx="4680520" cy="351039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708" y="980728"/>
            <a:ext cx="5198402" cy="3456384"/>
          </a:xfrm>
        </p:spPr>
      </p:pic>
    </p:spTree>
    <p:extLst>
      <p:ext uri="{BB962C8B-B14F-4D97-AF65-F5344CB8AC3E}">
        <p14:creationId xmlns:p14="http://schemas.microsoft.com/office/powerpoint/2010/main" val="377606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9036496" cy="6525344"/>
          </a:xfrm>
          <a:solidFill>
            <a:srgbClr val="FFFFCC"/>
          </a:solidFill>
        </p:spPr>
        <p:txBody>
          <a:bodyPr>
            <a:noAutofit/>
          </a:bodyPr>
          <a:lstStyle/>
          <a:p>
            <a:pPr marL="0" indent="0">
              <a:buNone/>
            </a:pPr>
            <a:endParaRPr lang="en-CA" sz="2000" dirty="0" smtClean="0"/>
          </a:p>
          <a:p>
            <a:pPr marL="0" indent="0">
              <a:buNone/>
            </a:pPr>
            <a:r>
              <a:rPr lang="en-CA" dirty="0" smtClean="0"/>
              <a:t>All clergy and Religious Brothers and Sisters must:</a:t>
            </a:r>
          </a:p>
          <a:p>
            <a:pPr lvl="1">
              <a:buFont typeface="Arial" panose="020B0604020202020204" pitchFamily="34" charset="0"/>
              <a:buChar char="•"/>
            </a:pPr>
            <a:r>
              <a:rPr lang="en-CA" sz="3200" dirty="0" smtClean="0"/>
              <a:t>Complete a Criminal Record </a:t>
            </a:r>
            <a:r>
              <a:rPr lang="en-CA" sz="3200" dirty="0"/>
              <a:t>C</a:t>
            </a:r>
            <a:r>
              <a:rPr lang="en-CA" sz="3200" dirty="0" smtClean="0"/>
              <a:t>heck and it indicates children, youth, vulnerable adults and finances are not at risk</a:t>
            </a:r>
          </a:p>
          <a:p>
            <a:pPr marL="457200" lvl="1" indent="0">
              <a:buNone/>
            </a:pPr>
            <a:endParaRPr lang="en-CA" sz="1400" dirty="0" smtClean="0"/>
          </a:p>
          <a:p>
            <a:pPr lvl="1">
              <a:buFont typeface="Arial" panose="020B0604020202020204" pitchFamily="34" charset="0"/>
              <a:buChar char="•"/>
            </a:pPr>
            <a:r>
              <a:rPr lang="en-CA" sz="3200" dirty="0" smtClean="0"/>
              <a:t>Attend a mandatory orientation</a:t>
            </a:r>
          </a:p>
          <a:p>
            <a:pPr marL="457200" lvl="1" indent="0">
              <a:buNone/>
            </a:pPr>
            <a:r>
              <a:rPr lang="en-CA" sz="3200" dirty="0" smtClean="0"/>
              <a:t> session: Developing a Safe Parish </a:t>
            </a:r>
          </a:p>
          <a:p>
            <a:pPr marL="457200" lvl="1" indent="0">
              <a:buNone/>
            </a:pPr>
            <a:r>
              <a:rPr lang="en-CA" sz="3200" dirty="0" smtClean="0"/>
              <a:t>&amp; Community</a:t>
            </a:r>
          </a:p>
          <a:p>
            <a:pPr marL="457200" lvl="1" indent="0">
              <a:buNone/>
            </a:pPr>
            <a:endParaRPr lang="en-CA" sz="1400" dirty="0" smtClean="0"/>
          </a:p>
          <a:p>
            <a:pPr lvl="1">
              <a:buFont typeface="Arial" panose="020B0604020202020204" pitchFamily="34" charset="0"/>
              <a:buChar char="•"/>
            </a:pPr>
            <a:r>
              <a:rPr lang="en-CA" sz="3200" dirty="0" smtClean="0"/>
              <a:t>Sign and submit the Safe </a:t>
            </a:r>
          </a:p>
          <a:p>
            <a:pPr marL="457200" lvl="1" indent="0">
              <a:buNone/>
            </a:pPr>
            <a:r>
              <a:rPr lang="en-CA" sz="3200" dirty="0" smtClean="0"/>
              <a:t>Parish &amp; Community Pledge</a:t>
            </a:r>
            <a:endParaRPr lang="en-CA" sz="3200" dirty="0"/>
          </a:p>
        </p:txBody>
      </p:sp>
      <p:pic>
        <p:nvPicPr>
          <p:cNvPr id="1028" name="Picture 4" descr="https://encrypted-tbn1.gstatic.com/images?q=tbn:ANd9GcShvbi8kAEiFfc79MTe8ckT5xhsV31Y9O1hSlwqHfel_r9QfdP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276872"/>
            <a:ext cx="24955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5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ipe(down)">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barn(inVertical)">
                                      <p:cBhvr>
                                        <p:cTn id="3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91264" cy="2003822"/>
          </a:xfrm>
        </p:spPr>
        <p:txBody>
          <a:bodyPr>
            <a:normAutofit fontScale="90000"/>
          </a:bodyPr>
          <a:lstStyle/>
          <a:p>
            <a:r>
              <a:rPr lang="en-CA" sz="3200" u="sng" dirty="0" smtClean="0"/>
              <a:t>Employees</a:t>
            </a:r>
            <a:br>
              <a:rPr lang="en-CA" sz="3200" u="sng" dirty="0" smtClean="0"/>
            </a:br>
            <a:r>
              <a:rPr lang="en-CA" sz="3200" u="sng" dirty="0" smtClean="0"/>
              <a:t/>
            </a:r>
            <a:br>
              <a:rPr lang="en-CA" sz="3200" u="sng" dirty="0" smtClean="0"/>
            </a:br>
            <a:r>
              <a:rPr lang="en-CA" sz="3300" b="0" dirty="0" smtClean="0"/>
              <a:t>In addition to their particular employment requirements, employees must</a:t>
            </a:r>
            <a:endParaRPr lang="en-CA" sz="3300"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0112" y="2852936"/>
            <a:ext cx="3384376" cy="3384376"/>
          </a:xfrm>
        </p:spPr>
      </p:pic>
      <p:sp>
        <p:nvSpPr>
          <p:cNvPr id="4" name="Text Placeholder 3"/>
          <p:cNvSpPr>
            <a:spLocks noGrp="1"/>
          </p:cNvSpPr>
          <p:nvPr>
            <p:ph type="body" sz="half" idx="2"/>
          </p:nvPr>
        </p:nvSpPr>
        <p:spPr>
          <a:xfrm>
            <a:off x="457200" y="2276872"/>
            <a:ext cx="5266928" cy="4392488"/>
          </a:xfrm>
        </p:spPr>
        <p:txBody>
          <a:bodyPr>
            <a:normAutofit fontScale="92500" lnSpcReduction="20000"/>
          </a:bodyPr>
          <a:lstStyle/>
          <a:p>
            <a:pPr marL="571500" lvl="1" indent="-571500">
              <a:buFont typeface="Arial" panose="020B0604020202020204" pitchFamily="34" charset="0"/>
              <a:buChar char="•"/>
            </a:pPr>
            <a:r>
              <a:rPr lang="en-CA" sz="3200" dirty="0" smtClean="0"/>
              <a:t>Complete </a:t>
            </a:r>
            <a:r>
              <a:rPr lang="en-CA" sz="3200" dirty="0"/>
              <a:t>a Criminal Record Check and it indicates children, youth, vulnerable adults </a:t>
            </a:r>
            <a:r>
              <a:rPr lang="en-CA" sz="3200" dirty="0" smtClean="0"/>
              <a:t>and </a:t>
            </a:r>
            <a:r>
              <a:rPr lang="en-CA" sz="3200" dirty="0"/>
              <a:t>finances </a:t>
            </a:r>
            <a:r>
              <a:rPr lang="en-CA" sz="3200" dirty="0" smtClean="0"/>
              <a:t>are not at risk</a:t>
            </a:r>
            <a:endParaRPr lang="en-CA" sz="3200" dirty="0"/>
          </a:p>
          <a:p>
            <a:pPr marL="571500" indent="-571500">
              <a:buFont typeface="Arial" panose="020B0604020202020204" pitchFamily="34" charset="0"/>
              <a:buChar char="•"/>
            </a:pPr>
            <a:r>
              <a:rPr lang="en-CA" sz="3200" dirty="0"/>
              <a:t>Attend a mandatory orientation session: Developing a Safe Parish &amp; Community</a:t>
            </a:r>
          </a:p>
          <a:p>
            <a:pPr marL="571500" indent="-571500">
              <a:buFont typeface="Arial" panose="020B0604020202020204" pitchFamily="34" charset="0"/>
              <a:buChar char="•"/>
            </a:pPr>
            <a:r>
              <a:rPr lang="en-CA" sz="3200" dirty="0"/>
              <a:t>Sign and submit the Safe Parish &amp; Community Pledge</a:t>
            </a:r>
          </a:p>
          <a:p>
            <a:endParaRPr lang="en-CA" sz="3200" dirty="0"/>
          </a:p>
        </p:txBody>
      </p:sp>
    </p:spTree>
    <p:extLst>
      <p:ext uri="{BB962C8B-B14F-4D97-AF65-F5344CB8AC3E}">
        <p14:creationId xmlns:p14="http://schemas.microsoft.com/office/powerpoint/2010/main" val="3920327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a:solidFill>
            <a:srgbClr val="FFFFCC"/>
          </a:solidFill>
        </p:spPr>
        <p:txBody>
          <a:bodyPr>
            <a:normAutofit lnSpcReduction="10000"/>
          </a:bodyPr>
          <a:lstStyle/>
          <a:p>
            <a:pPr marL="0" indent="0">
              <a:buNone/>
            </a:pPr>
            <a:r>
              <a:rPr lang="en-CA" b="1" u="sng" dirty="0" smtClean="0"/>
              <a:t>Volunteers</a:t>
            </a:r>
          </a:p>
          <a:p>
            <a:pPr marL="0" indent="0">
              <a:buNone/>
            </a:pPr>
            <a:endParaRPr lang="en-CA" sz="2800" b="1" u="sng" dirty="0" smtClean="0"/>
          </a:p>
          <a:p>
            <a:pPr marL="514350" indent="-514350">
              <a:buFont typeface="+mj-lt"/>
              <a:buAutoNum type="arabicPeriod"/>
            </a:pPr>
            <a:r>
              <a:rPr lang="en-CA" sz="3000" dirty="0" smtClean="0"/>
              <a:t>Those who volunteer regularly must satisfy the requirements of the risk level of their position(s)</a:t>
            </a:r>
          </a:p>
          <a:p>
            <a:pPr marL="514350" indent="-514350">
              <a:buFont typeface="+mj-lt"/>
              <a:buAutoNum type="arabicPeriod"/>
            </a:pPr>
            <a:r>
              <a:rPr lang="en-CA" sz="3000" dirty="0" smtClean="0"/>
              <a:t>Those who volunteer at an annual one or two-day event must sign the Safe Parish &amp; Community Pledge and, if ministry/service is categorized high risk, complete a Criminal Record Check and it indicates no convictions</a:t>
            </a:r>
          </a:p>
          <a:p>
            <a:pPr marL="514350" indent="-514350">
              <a:buFont typeface="+mj-lt"/>
              <a:buAutoNum type="arabicPeriod"/>
            </a:pPr>
            <a:r>
              <a:rPr lang="en-CA" sz="3000" dirty="0" smtClean="0"/>
              <a:t>There are no requirements for those who offer “on the spot” help while at an event, but they are not to take a supervisory role</a:t>
            </a:r>
          </a:p>
          <a:p>
            <a:pPr marL="0" indent="0">
              <a:buNone/>
            </a:pPr>
            <a:endParaRPr lang="en-CA" sz="2800" dirty="0" smtClean="0"/>
          </a:p>
          <a:p>
            <a:pPr marL="0" indent="0">
              <a:buNone/>
            </a:pPr>
            <a:endParaRPr lang="en-CA" sz="2800" dirty="0"/>
          </a:p>
          <a:p>
            <a:pPr marL="0" indent="0">
              <a:buNone/>
            </a:pPr>
            <a:endParaRPr lang="en-CA" sz="2800" dirty="0"/>
          </a:p>
        </p:txBody>
      </p:sp>
    </p:spTree>
    <p:extLst>
      <p:ext uri="{BB962C8B-B14F-4D97-AF65-F5344CB8AC3E}">
        <p14:creationId xmlns:p14="http://schemas.microsoft.com/office/powerpoint/2010/main" val="914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CC"/>
          </a:solidFill>
        </p:spPr>
        <p:txBody>
          <a:bodyPr>
            <a:normAutofit/>
          </a:bodyPr>
          <a:lstStyle/>
          <a:p>
            <a:r>
              <a:rPr lang="en-CA" sz="3200" b="1" dirty="0" smtClean="0"/>
              <a:t>Volunteers for General Risk Ministry</a:t>
            </a:r>
            <a:endParaRPr lang="en-CA" sz="3200" b="1" dirty="0"/>
          </a:p>
        </p:txBody>
      </p:sp>
      <p:sp>
        <p:nvSpPr>
          <p:cNvPr id="3" name="Content Placeholder 2"/>
          <p:cNvSpPr>
            <a:spLocks noGrp="1"/>
          </p:cNvSpPr>
          <p:nvPr>
            <p:ph idx="1"/>
          </p:nvPr>
        </p:nvSpPr>
        <p:spPr>
          <a:xfrm>
            <a:off x="467544" y="980728"/>
            <a:ext cx="8229600" cy="5472608"/>
          </a:xfrm>
          <a:solidFill>
            <a:srgbClr val="FFFFCC"/>
          </a:solidFill>
        </p:spPr>
        <p:txBody>
          <a:bodyPr>
            <a:normAutofit lnSpcReduction="10000"/>
          </a:bodyPr>
          <a:lstStyle/>
          <a:p>
            <a:r>
              <a:rPr lang="en-CA" sz="2800" dirty="0" smtClean="0"/>
              <a:t>Complete a Volunteer Application form and provide two references from parish members</a:t>
            </a:r>
          </a:p>
          <a:p>
            <a:pPr marL="857250" lvl="2" indent="-457200"/>
            <a:r>
              <a:rPr lang="en-CA" sz="2800" dirty="0" smtClean="0"/>
              <a:t>The pastor or parish staff may serve as references for a long-time parishioner who has volunteered previously in the parish</a:t>
            </a:r>
          </a:p>
          <a:p>
            <a:pPr marL="857250" lvl="2" indent="-457200"/>
            <a:r>
              <a:rPr lang="en-CA" sz="2800" dirty="0" smtClean="0"/>
              <a:t>Named references complete and submit a Ministry Letter of Reference form to the pastor</a:t>
            </a:r>
          </a:p>
          <a:p>
            <a:r>
              <a:rPr lang="en-CA" sz="2800" dirty="0" smtClean="0"/>
              <a:t>Pastor or his delegate follows up any concerns raised by references</a:t>
            </a:r>
          </a:p>
          <a:p>
            <a:r>
              <a:rPr lang="en-CA" sz="2800" dirty="0" smtClean="0"/>
              <a:t>Volunteer reads and signs Safe Parish &amp; Community Pledge</a:t>
            </a:r>
          </a:p>
          <a:p>
            <a:r>
              <a:rPr lang="en-CA" sz="2800" dirty="0" smtClean="0"/>
              <a:t>Pastor approves volunteer for service or ministry</a:t>
            </a:r>
          </a:p>
        </p:txBody>
      </p:sp>
    </p:spTree>
    <p:extLst>
      <p:ext uri="{BB962C8B-B14F-4D97-AF65-F5344CB8AC3E}">
        <p14:creationId xmlns:p14="http://schemas.microsoft.com/office/powerpoint/2010/main" val="178148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CA" sz="3200" b="1" dirty="0" smtClean="0"/>
              <a:t>Volunteers for High Risk Ministry </a:t>
            </a:r>
            <a:endParaRPr lang="en-CA" sz="3200" b="1" dirty="0"/>
          </a:p>
        </p:txBody>
      </p:sp>
      <p:sp>
        <p:nvSpPr>
          <p:cNvPr id="3" name="Content Placeholder 2"/>
          <p:cNvSpPr>
            <a:spLocks noGrp="1"/>
          </p:cNvSpPr>
          <p:nvPr>
            <p:ph idx="1"/>
          </p:nvPr>
        </p:nvSpPr>
        <p:spPr>
          <a:xfrm>
            <a:off x="457200" y="1340768"/>
            <a:ext cx="8229600" cy="4785395"/>
          </a:xfrm>
        </p:spPr>
        <p:txBody>
          <a:bodyPr>
            <a:normAutofit lnSpcReduction="10000"/>
          </a:bodyPr>
          <a:lstStyle/>
          <a:p>
            <a:pPr marL="0" indent="0">
              <a:buNone/>
            </a:pPr>
            <a:endParaRPr lang="en-CA" sz="2800" dirty="0" smtClean="0"/>
          </a:p>
          <a:p>
            <a:r>
              <a:rPr lang="en-CA" dirty="0" smtClean="0"/>
              <a:t>Complete requirements for the General Risk category</a:t>
            </a:r>
          </a:p>
          <a:p>
            <a:pPr marL="342900" lvl="1" indent="-342900">
              <a:buFont typeface="Arial" panose="020B0604020202020204" pitchFamily="34" charset="0"/>
              <a:buChar char="•"/>
            </a:pPr>
            <a:r>
              <a:rPr lang="en-CA" sz="3200" dirty="0" smtClean="0"/>
              <a:t>Complete a Criminal Record Check and </a:t>
            </a:r>
            <a:r>
              <a:rPr lang="en-CA" sz="3200" dirty="0"/>
              <a:t>it indicates children, youth, vulnerable adults </a:t>
            </a:r>
            <a:r>
              <a:rPr lang="en-CA" sz="3200" dirty="0" smtClean="0"/>
              <a:t>and </a:t>
            </a:r>
            <a:r>
              <a:rPr lang="en-CA" sz="3200" dirty="0"/>
              <a:t>finances </a:t>
            </a:r>
            <a:r>
              <a:rPr lang="en-CA" sz="3200" dirty="0" smtClean="0"/>
              <a:t>are not at </a:t>
            </a:r>
            <a:r>
              <a:rPr lang="en-CA" sz="3200" dirty="0"/>
              <a:t>risk</a:t>
            </a:r>
          </a:p>
          <a:p>
            <a:pPr marL="0" indent="0">
              <a:buNone/>
            </a:pPr>
            <a:endParaRPr lang="en-CA" dirty="0" smtClean="0"/>
          </a:p>
          <a:p>
            <a:r>
              <a:rPr lang="en-CA" dirty="0" smtClean="0"/>
              <a:t>Attend a mandatory orientation session: Developing a Safe Parish &amp; Community</a:t>
            </a:r>
          </a:p>
          <a:p>
            <a:endParaRPr lang="en-CA" sz="2800" dirty="0"/>
          </a:p>
          <a:p>
            <a:pPr marL="0" indent="0">
              <a:buNone/>
            </a:pPr>
            <a:endParaRPr lang="en-CA"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3683754"/>
            <a:ext cx="1728192" cy="1223560"/>
          </a:xfrm>
          <a:prstGeom prst="rect">
            <a:avLst/>
          </a:prstGeom>
        </p:spPr>
      </p:pic>
    </p:spTree>
    <p:extLst>
      <p:ext uri="{BB962C8B-B14F-4D97-AF65-F5344CB8AC3E}">
        <p14:creationId xmlns:p14="http://schemas.microsoft.com/office/powerpoint/2010/main" val="11057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96752"/>
            <a:ext cx="8842840" cy="4968552"/>
          </a:xfrm>
          <a:prstGeom prst="rect">
            <a:avLst/>
          </a:prstGeom>
        </p:spPr>
      </p:pic>
      <p:sp>
        <p:nvSpPr>
          <p:cNvPr id="2" name="Title 1"/>
          <p:cNvSpPr>
            <a:spLocks noGrp="1"/>
          </p:cNvSpPr>
          <p:nvPr>
            <p:ph type="title"/>
          </p:nvPr>
        </p:nvSpPr>
        <p:spPr>
          <a:xfrm>
            <a:off x="467544" y="692696"/>
            <a:ext cx="8229600" cy="5544616"/>
          </a:xfrm>
        </p:spPr>
        <p:txBody>
          <a:bodyPr>
            <a:normAutofit/>
          </a:bodyPr>
          <a:lstStyle/>
          <a:p>
            <a:r>
              <a:rPr lang="en-CA" sz="3600" b="1" dirty="0">
                <a:solidFill>
                  <a:schemeClr val="bg1"/>
                </a:solidFill>
              </a:rPr>
              <a:t>Criteria for High Risk Ministry or Service</a:t>
            </a:r>
            <a:br>
              <a:rPr lang="en-CA" sz="3600" b="1" dirty="0">
                <a:solidFill>
                  <a:schemeClr val="bg1"/>
                </a:solidFill>
              </a:rPr>
            </a:br>
            <a:r>
              <a:rPr lang="en-CA" sz="3600" b="1" dirty="0" smtClean="0"/>
              <a:t/>
            </a:r>
            <a:br>
              <a:rPr lang="en-CA" sz="3600" b="1" dirty="0" smtClean="0"/>
            </a:br>
            <a:r>
              <a:rPr lang="en-CA" sz="3600" b="1" dirty="0"/>
              <a:t/>
            </a:r>
            <a:br>
              <a:rPr lang="en-CA" sz="3600" b="1" dirty="0"/>
            </a:br>
            <a:r>
              <a:rPr lang="en-CA" sz="3600" b="1" dirty="0" smtClean="0"/>
              <a:t/>
            </a:r>
            <a:br>
              <a:rPr lang="en-CA" sz="3600" b="1" dirty="0" smtClean="0"/>
            </a:br>
            <a:r>
              <a:rPr lang="en-CA" sz="3600" b="1" dirty="0" smtClean="0"/>
              <a:t/>
            </a:r>
            <a:br>
              <a:rPr lang="en-CA" sz="3600" b="1" dirty="0" smtClean="0"/>
            </a:br>
            <a:r>
              <a:rPr lang="en-CA" sz="3600" b="1" dirty="0"/>
              <a:t/>
            </a:r>
            <a:br>
              <a:rPr lang="en-CA" sz="3600" b="1" dirty="0"/>
            </a:br>
            <a:r>
              <a:rPr lang="en-CA" sz="3300" dirty="0" smtClean="0">
                <a:solidFill>
                  <a:schemeClr val="bg1"/>
                </a:solidFill>
              </a:rPr>
              <a:t>If </a:t>
            </a:r>
            <a:r>
              <a:rPr lang="en-CA" sz="3300" dirty="0">
                <a:solidFill>
                  <a:schemeClr val="bg1"/>
                </a:solidFill>
              </a:rPr>
              <a:t>any one of the </a:t>
            </a:r>
            <a:r>
              <a:rPr lang="en-CA" sz="3300" dirty="0" smtClean="0">
                <a:solidFill>
                  <a:schemeClr val="bg1"/>
                </a:solidFill>
              </a:rPr>
              <a:t>following applies the ministry or service is considered High Risk:</a:t>
            </a:r>
            <a:endParaRPr lang="en-CA" sz="3300" dirty="0">
              <a:solidFill>
                <a:schemeClr val="bg1"/>
              </a:solidFill>
            </a:endParaRPr>
          </a:p>
        </p:txBody>
      </p:sp>
    </p:spTree>
    <p:extLst>
      <p:ext uri="{BB962C8B-B14F-4D97-AF65-F5344CB8AC3E}">
        <p14:creationId xmlns:p14="http://schemas.microsoft.com/office/powerpoint/2010/main" val="4142966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489672" y="3501008"/>
            <a:ext cx="4487511" cy="2808312"/>
          </a:xfrm>
        </p:spPr>
      </p:pic>
      <p:sp>
        <p:nvSpPr>
          <p:cNvPr id="3" name="Text Placeholder 2"/>
          <p:cNvSpPr>
            <a:spLocks noGrp="1"/>
          </p:cNvSpPr>
          <p:nvPr>
            <p:ph type="body" idx="1"/>
          </p:nvPr>
        </p:nvSpPr>
        <p:spPr>
          <a:xfrm>
            <a:off x="395536" y="116632"/>
            <a:ext cx="3312368" cy="1008112"/>
          </a:xfrm>
        </p:spPr>
        <p:txBody>
          <a:bodyPr>
            <a:normAutofit/>
          </a:bodyPr>
          <a:lstStyle/>
          <a:p>
            <a:r>
              <a:rPr lang="en-CA" sz="3600" dirty="0" smtClean="0"/>
              <a:t>Participant</a:t>
            </a:r>
            <a:endParaRPr lang="en-CA" sz="3600" dirty="0"/>
          </a:p>
        </p:txBody>
      </p:sp>
      <p:sp>
        <p:nvSpPr>
          <p:cNvPr id="5" name="Text Placeholder 4"/>
          <p:cNvSpPr>
            <a:spLocks noGrp="1"/>
          </p:cNvSpPr>
          <p:nvPr>
            <p:ph type="body" sz="quarter" idx="3"/>
          </p:nvPr>
        </p:nvSpPr>
        <p:spPr>
          <a:xfrm>
            <a:off x="395536" y="1268760"/>
            <a:ext cx="4392488" cy="4248472"/>
          </a:xfrm>
        </p:spPr>
        <p:txBody>
          <a:bodyPr/>
          <a:lstStyle/>
          <a:p>
            <a:pPr marL="457200" indent="-457200">
              <a:buFont typeface="Arial" panose="020B0604020202020204" pitchFamily="34" charset="0"/>
              <a:buChar char="•"/>
            </a:pPr>
            <a:r>
              <a:rPr lang="en-CA" sz="3000" b="0" dirty="0"/>
              <a:t>A child under 19 years of age</a:t>
            </a:r>
          </a:p>
          <a:p>
            <a:pPr marL="457200" indent="-457200">
              <a:buFont typeface="Arial" panose="020B0604020202020204" pitchFamily="34" charset="0"/>
              <a:buChar char="•"/>
            </a:pPr>
            <a:r>
              <a:rPr lang="en-CA" sz="3000" b="0" dirty="0"/>
              <a:t>A physically/mentally/ emotionally vulnerable person</a:t>
            </a:r>
          </a:p>
          <a:p>
            <a:pPr marL="457200" indent="-457200">
              <a:buFont typeface="Arial" panose="020B0604020202020204" pitchFamily="34" charset="0"/>
              <a:buChar char="•"/>
            </a:pPr>
            <a:r>
              <a:rPr lang="en-CA" sz="3000" b="0" dirty="0"/>
              <a:t>A non-able-bodied </a:t>
            </a:r>
            <a:r>
              <a:rPr lang="en-CA" sz="3000" b="0" dirty="0" smtClean="0"/>
              <a:t>senior</a:t>
            </a:r>
            <a:endParaRPr lang="en-CA" b="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548680"/>
            <a:ext cx="3456384" cy="2312635"/>
          </a:xfrm>
        </p:spPr>
      </p:pic>
    </p:spTree>
    <p:extLst>
      <p:ext uri="{BB962C8B-B14F-4D97-AF65-F5344CB8AC3E}">
        <p14:creationId xmlns:p14="http://schemas.microsoft.com/office/powerpoint/2010/main" val="131273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404664"/>
            <a:ext cx="2098576" cy="720081"/>
          </a:xfrm>
        </p:spPr>
        <p:txBody>
          <a:bodyPr>
            <a:normAutofit/>
          </a:bodyPr>
          <a:lstStyle/>
          <a:p>
            <a:r>
              <a:rPr lang="en-CA" sz="3600" dirty="0" smtClean="0"/>
              <a:t>Setting</a:t>
            </a:r>
            <a:endParaRPr lang="en-CA" sz="3600" b="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75656" y="3717032"/>
            <a:ext cx="2759798" cy="2938040"/>
          </a:xfrm>
        </p:spPr>
      </p:pic>
      <p:sp>
        <p:nvSpPr>
          <p:cNvPr id="5" name="Text Placeholder 4"/>
          <p:cNvSpPr>
            <a:spLocks noGrp="1"/>
          </p:cNvSpPr>
          <p:nvPr>
            <p:ph type="body" sz="quarter" idx="3"/>
          </p:nvPr>
        </p:nvSpPr>
        <p:spPr>
          <a:xfrm>
            <a:off x="395536" y="1340768"/>
            <a:ext cx="8424936" cy="2232248"/>
          </a:xfrm>
        </p:spPr>
        <p:txBody>
          <a:bodyPr>
            <a:normAutofit/>
          </a:bodyPr>
          <a:lstStyle/>
          <a:p>
            <a:pPr marL="457200" indent="-457200">
              <a:buFont typeface="Arial" panose="020B0604020202020204" pitchFamily="34" charset="0"/>
              <a:buChar char="•"/>
            </a:pPr>
            <a:r>
              <a:rPr lang="en-CA" sz="3000" b="0" dirty="0"/>
              <a:t>An isolated place (private home, cabin, tent, etc.)</a:t>
            </a:r>
          </a:p>
          <a:p>
            <a:pPr marL="457200" indent="-457200">
              <a:buFont typeface="Arial" panose="020B0604020202020204" pitchFamily="34" charset="0"/>
              <a:buChar char="•"/>
            </a:pPr>
            <a:r>
              <a:rPr lang="en-CA" sz="3000" b="0" dirty="0"/>
              <a:t>A room without windows</a:t>
            </a:r>
          </a:p>
          <a:p>
            <a:pPr marL="457200" indent="-457200">
              <a:buFont typeface="Arial" panose="020B0604020202020204" pitchFamily="34" charset="0"/>
              <a:buChar char="•"/>
            </a:pPr>
            <a:r>
              <a:rPr lang="en-CA" sz="3000" b="0" dirty="0"/>
              <a:t>An automobile</a:t>
            </a:r>
          </a:p>
          <a:p>
            <a:pPr marL="457200" indent="-457200">
              <a:buFont typeface="Arial" panose="020B0604020202020204" pitchFamily="34" charset="0"/>
              <a:buChar char="•"/>
            </a:pPr>
            <a:r>
              <a:rPr lang="en-CA" sz="3000" b="0" dirty="0"/>
              <a:t>A private one-on-one </a:t>
            </a:r>
            <a:r>
              <a:rPr lang="en-CA" sz="3000" b="0" dirty="0" smtClean="0"/>
              <a:t>setting</a:t>
            </a:r>
            <a:endParaRPr lang="en-CA" sz="3000" b="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36096" y="2276872"/>
            <a:ext cx="3451574" cy="3992321"/>
          </a:xfrm>
        </p:spPr>
      </p:pic>
    </p:spTree>
    <p:extLst>
      <p:ext uri="{BB962C8B-B14F-4D97-AF65-F5344CB8AC3E}">
        <p14:creationId xmlns:p14="http://schemas.microsoft.com/office/powerpoint/2010/main" val="40499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2304256" cy="822722"/>
          </a:xfrm>
        </p:spPr>
        <p:txBody>
          <a:bodyPr>
            <a:normAutofit/>
          </a:bodyPr>
          <a:lstStyle/>
          <a:p>
            <a:r>
              <a:rPr lang="en-CA" sz="3600" b="1" dirty="0" smtClean="0"/>
              <a:t>Activity</a:t>
            </a:r>
            <a:endParaRPr lang="en-CA" sz="3600" dirty="0"/>
          </a:p>
        </p:txBody>
      </p:sp>
      <p:sp>
        <p:nvSpPr>
          <p:cNvPr id="3" name="Text Placeholder 2"/>
          <p:cNvSpPr>
            <a:spLocks noGrp="1"/>
          </p:cNvSpPr>
          <p:nvPr>
            <p:ph type="body" idx="1"/>
          </p:nvPr>
        </p:nvSpPr>
        <p:spPr>
          <a:xfrm>
            <a:off x="395536" y="764704"/>
            <a:ext cx="4040188" cy="3024336"/>
          </a:xfrm>
        </p:spPr>
        <p:txBody>
          <a:bodyPr>
            <a:normAutofit fontScale="92500" lnSpcReduction="10000"/>
          </a:bodyPr>
          <a:lstStyle/>
          <a:p>
            <a:pPr marL="457200" indent="-457200">
              <a:buFont typeface="Arial" panose="020B0604020202020204" pitchFamily="34" charset="0"/>
              <a:buChar char="•"/>
            </a:pPr>
            <a:r>
              <a:rPr lang="en-CA" sz="3000" b="0" dirty="0"/>
              <a:t>Visits in a home, hospital or nursing home</a:t>
            </a:r>
          </a:p>
          <a:p>
            <a:pPr marL="457200" indent="-457200">
              <a:buFont typeface="Arial" panose="020B0604020202020204" pitchFamily="34" charset="0"/>
              <a:buChar char="•"/>
            </a:pPr>
            <a:r>
              <a:rPr lang="en-CA" sz="3000" b="0" dirty="0"/>
              <a:t>Overnight events</a:t>
            </a:r>
          </a:p>
          <a:p>
            <a:pPr marL="457200" indent="-457200">
              <a:buFont typeface="Arial" panose="020B0604020202020204" pitchFamily="34" charset="0"/>
              <a:buChar char="•"/>
            </a:pPr>
            <a:r>
              <a:rPr lang="en-CA" sz="3000" b="0" dirty="0"/>
              <a:t>Activity that is of high physical or emotional </a:t>
            </a:r>
            <a:r>
              <a:rPr lang="en-CA" sz="3000" b="0" dirty="0" smtClean="0"/>
              <a:t>intensity</a:t>
            </a:r>
            <a:endParaRPr lang="en-CA"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1520" y="3789040"/>
            <a:ext cx="4425565" cy="2950376"/>
          </a:xfrm>
        </p:spPr>
      </p:pic>
      <p:sp>
        <p:nvSpPr>
          <p:cNvPr id="5" name="Text Placeholder 4"/>
          <p:cNvSpPr>
            <a:spLocks noGrp="1"/>
          </p:cNvSpPr>
          <p:nvPr>
            <p:ph type="body" sz="quarter" idx="3"/>
          </p:nvPr>
        </p:nvSpPr>
        <p:spPr>
          <a:xfrm>
            <a:off x="5067818" y="3212976"/>
            <a:ext cx="4041775" cy="3528391"/>
          </a:xfrm>
        </p:spPr>
        <p:txBody>
          <a:bodyPr>
            <a:normAutofit fontScale="92500" lnSpcReduction="20000"/>
          </a:bodyPr>
          <a:lstStyle/>
          <a:p>
            <a:pPr marL="457200" indent="-457200">
              <a:buFont typeface="Arial" panose="020B0604020202020204" pitchFamily="34" charset="0"/>
              <a:buChar char="•"/>
            </a:pPr>
            <a:r>
              <a:rPr lang="en-CA" sz="3000" b="0" dirty="0"/>
              <a:t>Direct handling of money</a:t>
            </a:r>
          </a:p>
          <a:p>
            <a:pPr marL="457200" indent="-457200">
              <a:buFont typeface="Arial" panose="020B0604020202020204" pitchFamily="34" charset="0"/>
              <a:buChar char="•"/>
            </a:pPr>
            <a:r>
              <a:rPr lang="en-CA" sz="3000" b="0" dirty="0"/>
              <a:t>Access to church buildings, offices, computers, files or property (those with keys)</a:t>
            </a:r>
          </a:p>
          <a:p>
            <a:pPr marL="457200" indent="-457200">
              <a:buFont typeface="Arial" panose="020B0604020202020204" pitchFamily="34" charset="0"/>
              <a:buChar char="•"/>
            </a:pPr>
            <a:r>
              <a:rPr lang="en-CA" sz="3000" b="0" dirty="0"/>
              <a:t>Access to confidential </a:t>
            </a:r>
            <a:r>
              <a:rPr lang="en-CA" sz="3000" b="0" dirty="0" smtClean="0"/>
              <a:t>information</a:t>
            </a:r>
            <a:endParaRPr lang="en-CA"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34094" y="243188"/>
            <a:ext cx="3842361" cy="2897780"/>
          </a:xfrm>
        </p:spPr>
      </p:pic>
    </p:spTree>
    <p:extLst>
      <p:ext uri="{BB962C8B-B14F-4D97-AF65-F5344CB8AC3E}">
        <p14:creationId xmlns:p14="http://schemas.microsoft.com/office/powerpoint/2010/main" val="801974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chemeClr val="bg2">
              <a:lumMod val="75000"/>
            </a:schemeClr>
          </a:solidFill>
        </p:spPr>
        <p:txBody>
          <a:bodyPr>
            <a:normAutofit/>
          </a:bodyPr>
          <a:lstStyle/>
          <a:p>
            <a:r>
              <a:rPr lang="en-CA" sz="3200" b="1" dirty="0" smtClean="0"/>
              <a:t>Introduction</a:t>
            </a:r>
            <a:endParaRPr lang="en-CA" sz="3200" b="1" dirty="0"/>
          </a:p>
        </p:txBody>
      </p:sp>
      <p:sp>
        <p:nvSpPr>
          <p:cNvPr id="3" name="Content Placeholder 2"/>
          <p:cNvSpPr>
            <a:spLocks noGrp="1"/>
          </p:cNvSpPr>
          <p:nvPr>
            <p:ph idx="1"/>
          </p:nvPr>
        </p:nvSpPr>
        <p:spPr>
          <a:xfrm>
            <a:off x="755576" y="1196752"/>
            <a:ext cx="7776864" cy="5217443"/>
          </a:xfrm>
        </p:spPr>
        <p:txBody>
          <a:bodyPr>
            <a:normAutofit/>
          </a:bodyPr>
          <a:lstStyle/>
          <a:p>
            <a:pPr marL="0" indent="0">
              <a:buNone/>
            </a:pPr>
            <a:r>
              <a:rPr lang="en-CA" dirty="0"/>
              <a:t>T</a:t>
            </a:r>
            <a:r>
              <a:rPr lang="en-CA" dirty="0" smtClean="0"/>
              <a:t>he </a:t>
            </a:r>
            <a:r>
              <a:rPr lang="en-CA" dirty="0"/>
              <a:t>D</a:t>
            </a:r>
            <a:r>
              <a:rPr lang="en-CA" dirty="0" smtClean="0"/>
              <a:t>iocese of Prince George upholds and promotes </a:t>
            </a:r>
          </a:p>
          <a:p>
            <a:r>
              <a:rPr lang="en-CA" dirty="0" smtClean="0"/>
              <a:t>The values expressed in the Gospel of Jesus Christ</a:t>
            </a:r>
          </a:p>
          <a:p>
            <a:r>
              <a:rPr lang="en-CA" dirty="0" smtClean="0"/>
              <a:t>The teachings and laws of the Roman Catholic Church</a:t>
            </a:r>
          </a:p>
          <a:p>
            <a:r>
              <a:rPr lang="en-CA" dirty="0" smtClean="0"/>
              <a:t>The fundamental goodness of all that God has created</a:t>
            </a:r>
          </a:p>
        </p:txBody>
      </p:sp>
    </p:spTree>
    <p:extLst>
      <p:ext uri="{BB962C8B-B14F-4D97-AF65-F5344CB8AC3E}">
        <p14:creationId xmlns:p14="http://schemas.microsoft.com/office/powerpoint/2010/main" val="369069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4186808" cy="796950"/>
          </a:xfrm>
        </p:spPr>
        <p:txBody>
          <a:bodyPr>
            <a:normAutofit/>
          </a:bodyPr>
          <a:lstStyle/>
          <a:p>
            <a:r>
              <a:rPr lang="en-CA" sz="4000" b="1" dirty="0" smtClean="0"/>
              <a:t>Supervision</a:t>
            </a:r>
            <a:endParaRPr lang="en-CA" dirty="0"/>
          </a:p>
        </p:txBody>
      </p:sp>
      <p:sp>
        <p:nvSpPr>
          <p:cNvPr id="5" name="Content Placeholder 4"/>
          <p:cNvSpPr>
            <a:spLocks noGrp="1"/>
          </p:cNvSpPr>
          <p:nvPr>
            <p:ph sz="half" idx="1"/>
          </p:nvPr>
        </p:nvSpPr>
        <p:spPr>
          <a:xfrm>
            <a:off x="899592" y="1628800"/>
            <a:ext cx="7427168" cy="1584176"/>
          </a:xfrm>
        </p:spPr>
        <p:txBody>
          <a:bodyPr/>
          <a:lstStyle/>
          <a:p>
            <a:r>
              <a:rPr lang="en-CA" sz="3000" dirty="0"/>
              <a:t>Little or no direct supervision</a:t>
            </a:r>
          </a:p>
          <a:p>
            <a:r>
              <a:rPr lang="en-CA" sz="3000" dirty="0"/>
              <a:t>No documentation of meetings or events</a:t>
            </a:r>
          </a:p>
          <a:p>
            <a:pPr marL="0" indent="0">
              <a:buNone/>
            </a:pPr>
            <a:endParaRPr lang="en-CA"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11760" y="3068960"/>
            <a:ext cx="3663666" cy="3205708"/>
          </a:xfrm>
        </p:spPr>
      </p:pic>
    </p:spTree>
    <p:extLst>
      <p:ext uri="{BB962C8B-B14F-4D97-AF65-F5344CB8AC3E}">
        <p14:creationId xmlns:p14="http://schemas.microsoft.com/office/powerpoint/2010/main" val="1377394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5000" b="5000"/>
          <a:stretch>
            <a:fillRect/>
          </a:stretch>
        </p:blipFill>
        <p:spPr>
          <a:xfrm>
            <a:off x="3347864" y="1268760"/>
            <a:ext cx="5486400" cy="4114800"/>
          </a:xfrm>
        </p:spPr>
      </p:pic>
      <p:sp>
        <p:nvSpPr>
          <p:cNvPr id="7" name="Text Placeholder 6"/>
          <p:cNvSpPr>
            <a:spLocks noGrp="1"/>
          </p:cNvSpPr>
          <p:nvPr>
            <p:ph type="body" sz="half" idx="2"/>
          </p:nvPr>
        </p:nvSpPr>
        <p:spPr>
          <a:xfrm>
            <a:off x="395536" y="332656"/>
            <a:ext cx="3168352" cy="6408712"/>
          </a:xfrm>
        </p:spPr>
        <p:txBody>
          <a:bodyPr>
            <a:normAutofit/>
          </a:bodyPr>
          <a:lstStyle/>
          <a:p>
            <a:r>
              <a:rPr lang="en-CA" sz="3000" dirty="0" smtClean="0"/>
              <a:t>Teens under the age of 16 are not given tasks that would categorize their ministry or service as High Risk. As volunteers or employees they are </a:t>
            </a:r>
            <a:r>
              <a:rPr lang="en-CA" sz="3000" b="1" dirty="0" smtClean="0"/>
              <a:t>ALWAYS</a:t>
            </a:r>
            <a:r>
              <a:rPr lang="en-CA" sz="3000" dirty="0" smtClean="0"/>
              <a:t> under supervision and therefore categorized as General Risk.  </a:t>
            </a:r>
            <a:endParaRPr lang="en-CA" sz="3000" dirty="0"/>
          </a:p>
        </p:txBody>
      </p:sp>
    </p:spTree>
    <p:extLst>
      <p:ext uri="{BB962C8B-B14F-4D97-AF65-F5344CB8AC3E}">
        <p14:creationId xmlns:p14="http://schemas.microsoft.com/office/powerpoint/2010/main" val="116883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563888" y="3162403"/>
            <a:ext cx="5400600" cy="3591421"/>
          </a:xfrm>
        </p:spPr>
      </p:pic>
      <p:sp>
        <p:nvSpPr>
          <p:cNvPr id="7" name="Content Placeholder 6"/>
          <p:cNvSpPr>
            <a:spLocks noGrp="1"/>
          </p:cNvSpPr>
          <p:nvPr>
            <p:ph sz="half" idx="2"/>
          </p:nvPr>
        </p:nvSpPr>
        <p:spPr>
          <a:xfrm>
            <a:off x="34233" y="1772816"/>
            <a:ext cx="4040188" cy="3960440"/>
          </a:xfrm>
        </p:spPr>
        <p:txBody>
          <a:bodyPr>
            <a:normAutofit/>
          </a:bodyPr>
          <a:lstStyle/>
          <a:p>
            <a:r>
              <a:rPr lang="en-CA" sz="3000" dirty="0"/>
              <a:t>Religious instruction of children and youth must be</a:t>
            </a:r>
          </a:p>
          <a:p>
            <a:pPr lvl="1"/>
            <a:r>
              <a:rPr lang="en-CA" sz="3000" dirty="0"/>
              <a:t>Done in a public, group format </a:t>
            </a:r>
          </a:p>
          <a:p>
            <a:pPr lvl="1"/>
            <a:r>
              <a:rPr lang="en-CA" sz="3000" dirty="0"/>
              <a:t>With at least two adults present</a:t>
            </a:r>
          </a:p>
          <a:p>
            <a:pPr marL="0" indent="0">
              <a:buNone/>
            </a:pPr>
            <a:endParaRPr lang="en-CA" sz="3000" dirty="0"/>
          </a:p>
          <a:p>
            <a:endParaRPr lang="en-CA" dirty="0"/>
          </a:p>
        </p:txBody>
      </p:sp>
      <p:sp>
        <p:nvSpPr>
          <p:cNvPr id="8" name="Text Placeholder 7"/>
          <p:cNvSpPr>
            <a:spLocks noGrp="1"/>
          </p:cNvSpPr>
          <p:nvPr>
            <p:ph type="body" sz="quarter" idx="3"/>
          </p:nvPr>
        </p:nvSpPr>
        <p:spPr>
          <a:xfrm>
            <a:off x="3995936" y="1556792"/>
            <a:ext cx="4824535" cy="1677864"/>
          </a:xfrm>
        </p:spPr>
        <p:txBody>
          <a:bodyPr>
            <a:noAutofit/>
          </a:bodyPr>
          <a:lstStyle/>
          <a:p>
            <a:pPr marL="342900" indent="-342900">
              <a:buFont typeface="Arial" panose="020B0604020202020204" pitchFamily="34" charset="0"/>
              <a:buChar char="•"/>
            </a:pPr>
            <a:r>
              <a:rPr lang="en-CA" sz="3000" b="0" dirty="0"/>
              <a:t>One-on-one instruction in a private place (including home) is to be </a:t>
            </a:r>
            <a:r>
              <a:rPr lang="en-CA" sz="3000" b="0" dirty="0" smtClean="0"/>
              <a:t>avoided</a:t>
            </a:r>
            <a:endParaRPr lang="en-CA" sz="3000" b="0" dirty="0"/>
          </a:p>
        </p:txBody>
      </p:sp>
      <p:sp>
        <p:nvSpPr>
          <p:cNvPr id="10" name="Title 1"/>
          <p:cNvSpPr>
            <a:spLocks noGrp="1"/>
          </p:cNvSpPr>
          <p:nvPr>
            <p:ph type="title"/>
          </p:nvPr>
        </p:nvSpPr>
        <p:spPr>
          <a:solidFill>
            <a:schemeClr val="bg2">
              <a:lumMod val="75000"/>
            </a:schemeClr>
          </a:solidFill>
        </p:spPr>
        <p:txBody>
          <a:bodyPr>
            <a:normAutofit fontScale="90000"/>
          </a:bodyPr>
          <a:lstStyle/>
          <a:p>
            <a:r>
              <a:rPr lang="en-CA" sz="3300" b="1" dirty="0" smtClean="0"/>
              <a:t/>
            </a:r>
            <a:br>
              <a:rPr lang="en-CA" sz="3300" b="1" dirty="0" smtClean="0"/>
            </a:br>
            <a:r>
              <a:rPr lang="en-CA" sz="3300" b="1" dirty="0" smtClean="0"/>
              <a:t>Ministerial and Procedural Guidelines</a:t>
            </a:r>
            <a:br>
              <a:rPr lang="en-CA" sz="3300" b="1" dirty="0" smtClean="0"/>
            </a:br>
            <a:r>
              <a:rPr lang="en-CA" sz="3300" b="1" dirty="0" smtClean="0"/>
              <a:t> for Creating a Safe Parish &amp; Community</a:t>
            </a:r>
            <a:r>
              <a:rPr lang="en-CA" sz="3200" dirty="0" smtClean="0"/>
              <a:t/>
            </a:r>
            <a:br>
              <a:rPr lang="en-CA" sz="3200" dirty="0" smtClean="0"/>
            </a:br>
            <a:endParaRPr lang="en-CA" sz="3200" dirty="0"/>
          </a:p>
        </p:txBody>
      </p:sp>
    </p:spTree>
    <p:extLst>
      <p:ext uri="{BB962C8B-B14F-4D97-AF65-F5344CB8AC3E}">
        <p14:creationId xmlns:p14="http://schemas.microsoft.com/office/powerpoint/2010/main" val="4014587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203848" y="1772816"/>
            <a:ext cx="3336491" cy="5005987"/>
          </a:xfrm>
        </p:spPr>
      </p:pic>
      <p:sp>
        <p:nvSpPr>
          <p:cNvPr id="3" name="Text Placeholder 2"/>
          <p:cNvSpPr>
            <a:spLocks noGrp="1"/>
          </p:cNvSpPr>
          <p:nvPr>
            <p:ph type="body" idx="1"/>
          </p:nvPr>
        </p:nvSpPr>
        <p:spPr>
          <a:xfrm>
            <a:off x="0" y="116632"/>
            <a:ext cx="8892480" cy="1080120"/>
          </a:xfrm>
        </p:spPr>
        <p:txBody>
          <a:bodyPr>
            <a:noAutofit/>
          </a:bodyPr>
          <a:lstStyle/>
          <a:p>
            <a:pPr marL="342900" indent="-342900">
              <a:buFont typeface="Arial" panose="020B0604020202020204" pitchFamily="34" charset="0"/>
              <a:buChar char="•"/>
            </a:pPr>
            <a:r>
              <a:rPr lang="en-CA" sz="3000" b="0" dirty="0"/>
              <a:t>One-on-one counselling, interviews and discussion </a:t>
            </a:r>
            <a:r>
              <a:rPr lang="en-CA" sz="3000" b="0" dirty="0" smtClean="0"/>
              <a:t>are to </a:t>
            </a:r>
            <a:r>
              <a:rPr lang="en-CA" sz="3000" b="0" dirty="0"/>
              <a:t>be conducted in a space visible to </a:t>
            </a:r>
            <a:r>
              <a:rPr lang="en-CA" sz="3000" b="0" dirty="0" smtClean="0"/>
              <a:t>others</a:t>
            </a:r>
            <a:endParaRPr lang="en-CA" sz="3000" dirty="0"/>
          </a:p>
        </p:txBody>
      </p:sp>
      <p:sp>
        <p:nvSpPr>
          <p:cNvPr id="5" name="Text Placeholder 4"/>
          <p:cNvSpPr>
            <a:spLocks noGrp="1"/>
          </p:cNvSpPr>
          <p:nvPr>
            <p:ph type="body" sz="quarter" idx="3"/>
          </p:nvPr>
        </p:nvSpPr>
        <p:spPr>
          <a:xfrm>
            <a:off x="107504" y="1484784"/>
            <a:ext cx="3168352" cy="4032448"/>
          </a:xfrm>
        </p:spPr>
        <p:txBody>
          <a:bodyPr>
            <a:normAutofit/>
          </a:bodyPr>
          <a:lstStyle/>
          <a:p>
            <a:pPr marL="342900" indent="-342900">
              <a:buFont typeface="Arial" panose="020B0604020202020204" pitchFamily="34" charset="0"/>
              <a:buChar char="•"/>
            </a:pPr>
            <a:r>
              <a:rPr lang="en-CA" sz="3000" b="0" dirty="0"/>
              <a:t>Sacrament of Reconciliation with children </a:t>
            </a:r>
            <a:r>
              <a:rPr lang="en-CA" sz="3000" b="0" dirty="0" smtClean="0"/>
              <a:t>is to take place </a:t>
            </a:r>
            <a:r>
              <a:rPr lang="en-CA" sz="3000" b="0" dirty="0"/>
              <a:t>in a space visible to others or in traditional </a:t>
            </a:r>
            <a:r>
              <a:rPr lang="en-CA" sz="3000" b="0" dirty="0" smtClean="0"/>
              <a:t>confessional</a:t>
            </a:r>
            <a:endParaRPr lang="en-CA" sz="30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24128" y="1196752"/>
            <a:ext cx="3168352" cy="5319994"/>
          </a:xfrm>
        </p:spPr>
      </p:pic>
    </p:spTree>
    <p:extLst>
      <p:ext uri="{BB962C8B-B14F-4D97-AF65-F5344CB8AC3E}">
        <p14:creationId xmlns:p14="http://schemas.microsoft.com/office/powerpoint/2010/main" val="244469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548680"/>
            <a:ext cx="8229600" cy="5577483"/>
          </a:xfrm>
          <a:solidFill>
            <a:srgbClr val="FFFFCC"/>
          </a:solidFill>
        </p:spPr>
        <p:txBody>
          <a:bodyPr/>
          <a:lstStyle/>
          <a:p>
            <a:pPr marL="0" indent="0">
              <a:buNone/>
            </a:pPr>
            <a:endParaRPr lang="en-CA" dirty="0" smtClean="0"/>
          </a:p>
          <a:p>
            <a:pPr marL="0" indent="0">
              <a:buNone/>
            </a:pPr>
            <a:endParaRPr lang="en-CA" dirty="0"/>
          </a:p>
          <a:p>
            <a:pPr marL="0" indent="0" algn="ctr">
              <a:buNone/>
            </a:pPr>
            <a:r>
              <a:rPr lang="en-CA" sz="4000" dirty="0" smtClean="0"/>
              <a:t>Rooms </a:t>
            </a:r>
            <a:r>
              <a:rPr lang="en-CA" sz="4000" dirty="0"/>
              <a:t>used for religious instruction of children and youth and for counselling and interviews should have clear glass windows in doors or </a:t>
            </a:r>
            <a:r>
              <a:rPr lang="en-CA" sz="4000" dirty="0" smtClean="0"/>
              <a:t>the </a:t>
            </a:r>
            <a:r>
              <a:rPr lang="en-CA" sz="4000" dirty="0"/>
              <a:t>door left open when room in </a:t>
            </a:r>
            <a:r>
              <a:rPr lang="en-CA" sz="4000" dirty="0" smtClean="0"/>
              <a:t>use</a:t>
            </a:r>
          </a:p>
          <a:p>
            <a:pPr marL="0" indent="0">
              <a:buNone/>
            </a:pPr>
            <a:endParaRPr lang="en-CA" dirty="0"/>
          </a:p>
        </p:txBody>
      </p:sp>
    </p:spTree>
    <p:extLst>
      <p:ext uri="{BB962C8B-B14F-4D97-AF65-F5344CB8AC3E}">
        <p14:creationId xmlns:p14="http://schemas.microsoft.com/office/powerpoint/2010/main" val="4226804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274638"/>
            <a:ext cx="8928992" cy="1143000"/>
          </a:xfrm>
        </p:spPr>
        <p:txBody>
          <a:bodyPr>
            <a:normAutofit/>
          </a:bodyPr>
          <a:lstStyle/>
          <a:p>
            <a:r>
              <a:rPr lang="en-CA" sz="3200" b="1" dirty="0"/>
              <a:t>Overnight trips, camps, parish picnics and socials</a:t>
            </a:r>
            <a:endParaRPr lang="en-CA" sz="3200" dirty="0"/>
          </a:p>
        </p:txBody>
      </p:sp>
      <p:pic>
        <p:nvPicPr>
          <p:cNvPr id="9" name="Content Placeholder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2915816" y="2636912"/>
            <a:ext cx="5915000" cy="3805047"/>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95536" y="1700808"/>
            <a:ext cx="4537372" cy="3024336"/>
          </a:xfrm>
        </p:spPr>
      </p:pic>
    </p:spTree>
    <p:extLst>
      <p:ext uri="{BB962C8B-B14F-4D97-AF65-F5344CB8AC3E}">
        <p14:creationId xmlns:p14="http://schemas.microsoft.com/office/powerpoint/2010/main" val="3654534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283968" y="4797152"/>
            <a:ext cx="4341523" cy="1932429"/>
          </a:xfrm>
        </p:spPr>
      </p:pic>
      <p:sp>
        <p:nvSpPr>
          <p:cNvPr id="4" name="Content Placeholder 3"/>
          <p:cNvSpPr>
            <a:spLocks noGrp="1"/>
          </p:cNvSpPr>
          <p:nvPr>
            <p:ph sz="half" idx="2"/>
          </p:nvPr>
        </p:nvSpPr>
        <p:spPr>
          <a:xfrm>
            <a:off x="457200" y="116632"/>
            <a:ext cx="8507288" cy="6624736"/>
          </a:xfrm>
        </p:spPr>
        <p:txBody>
          <a:bodyPr>
            <a:normAutofit/>
          </a:bodyPr>
          <a:lstStyle/>
          <a:p>
            <a:r>
              <a:rPr lang="en-CA" sz="3000" dirty="0"/>
              <a:t>Plan carefully to ensure privacy, modesty and safety</a:t>
            </a:r>
          </a:p>
          <a:p>
            <a:r>
              <a:rPr lang="en-CA" sz="3000" dirty="0"/>
              <a:t>Ministers and volunteers are never to be alone with children and youth during overnight trip </a:t>
            </a:r>
            <a:r>
              <a:rPr lang="en-CA" sz="3000" dirty="0" smtClean="0"/>
              <a:t>- always </a:t>
            </a:r>
            <a:r>
              <a:rPr lang="en-CA" sz="3000" dirty="0"/>
              <a:t>work as teams of at least two adults</a:t>
            </a:r>
          </a:p>
          <a:p>
            <a:r>
              <a:rPr lang="en-CA" sz="3000" dirty="0"/>
              <a:t>Parents to be closely involved with preparations, planning and execution of all overnight trips and camps</a:t>
            </a:r>
          </a:p>
          <a:p>
            <a:r>
              <a:rPr lang="en-CA" sz="3000" dirty="0"/>
              <a:t>Sufficient quorum of employees, volunteers and/or parents to be present to ensure child safety</a:t>
            </a:r>
          </a:p>
          <a:p>
            <a:r>
              <a:rPr lang="en-CA" sz="3000" dirty="0"/>
              <a:t>Segregated change and sleeping areas provided for males and </a:t>
            </a:r>
            <a:r>
              <a:rPr lang="en-CA" sz="3000" dirty="0" smtClean="0"/>
              <a:t>females</a:t>
            </a:r>
            <a:endParaRPr lang="en-CA" dirty="0"/>
          </a:p>
        </p:txBody>
      </p:sp>
    </p:spTree>
    <p:extLst>
      <p:ext uri="{BB962C8B-B14F-4D97-AF65-F5344CB8AC3E}">
        <p14:creationId xmlns:p14="http://schemas.microsoft.com/office/powerpoint/2010/main" val="12294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CC"/>
          </a:solidFill>
        </p:spPr>
        <p:txBody>
          <a:bodyPr>
            <a:normAutofit/>
          </a:bodyPr>
          <a:lstStyle/>
          <a:p>
            <a:r>
              <a:rPr lang="en-CA" sz="3200" b="1" dirty="0" smtClean="0"/>
              <a:t>Ministers, employees, volunteers:</a:t>
            </a:r>
            <a:endParaRPr lang="en-CA" sz="3200" b="1" dirty="0"/>
          </a:p>
        </p:txBody>
      </p:sp>
      <p:sp>
        <p:nvSpPr>
          <p:cNvPr id="3" name="Content Placeholder 2"/>
          <p:cNvSpPr>
            <a:spLocks noGrp="1"/>
          </p:cNvSpPr>
          <p:nvPr>
            <p:ph idx="1"/>
          </p:nvPr>
        </p:nvSpPr>
        <p:spPr>
          <a:xfrm>
            <a:off x="467544" y="980728"/>
            <a:ext cx="8229600" cy="5688632"/>
          </a:xfrm>
          <a:solidFill>
            <a:srgbClr val="FFFFCC"/>
          </a:solidFill>
        </p:spPr>
        <p:txBody>
          <a:bodyPr>
            <a:normAutofit/>
          </a:bodyPr>
          <a:lstStyle/>
          <a:p>
            <a:r>
              <a:rPr lang="en-CA" sz="2800" dirty="0" smtClean="0"/>
              <a:t>Are not to be alone with a child, youth or vulnerable adult in a rectory, vehicle or private living quarters</a:t>
            </a:r>
          </a:p>
          <a:p>
            <a:r>
              <a:rPr lang="en-CA" sz="2800" dirty="0" smtClean="0"/>
              <a:t>Do not seek out opportunities to spend off-site time with children to whom they minister</a:t>
            </a:r>
          </a:p>
          <a:p>
            <a:r>
              <a:rPr lang="en-CA" sz="2800" dirty="0" smtClean="0"/>
              <a:t>Will set and keep appropriate boundaries – the adult is responsible for exercising due discretion</a:t>
            </a:r>
          </a:p>
          <a:p>
            <a:pPr lvl="1">
              <a:buFont typeface="Arial" panose="020B0604020202020204" pitchFamily="34" charset="0"/>
              <a:buChar char="•"/>
            </a:pPr>
            <a:r>
              <a:rPr lang="en-CA" dirty="0" smtClean="0"/>
              <a:t>Hugs and kisses and physical “rough-housing” should be appropriate and occur in public</a:t>
            </a:r>
          </a:p>
          <a:p>
            <a:r>
              <a:rPr lang="en-CA" sz="2800" dirty="0" smtClean="0"/>
              <a:t>Do not routinely help children with toileting without explicit permission from parents/guardians</a:t>
            </a:r>
          </a:p>
          <a:p>
            <a:pPr lvl="1">
              <a:buFont typeface="Arial" panose="020B0604020202020204" pitchFamily="34" charset="0"/>
              <a:buChar char="•"/>
            </a:pPr>
            <a:r>
              <a:rPr lang="en-CA" dirty="0" smtClean="0"/>
              <a:t>When necessary, toileting is undertaken by two adults</a:t>
            </a:r>
            <a:endParaRPr lang="en-CA" dirty="0"/>
          </a:p>
        </p:txBody>
      </p:sp>
    </p:spTree>
    <p:extLst>
      <p:ext uri="{BB962C8B-B14F-4D97-AF65-F5344CB8AC3E}">
        <p14:creationId xmlns:p14="http://schemas.microsoft.com/office/powerpoint/2010/main" val="183326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669360"/>
          </a:xfrm>
          <a:solidFill>
            <a:srgbClr val="FFFFCC"/>
          </a:solidFill>
        </p:spPr>
        <p:txBody>
          <a:bodyPr>
            <a:noAutofit/>
          </a:bodyPr>
          <a:lstStyle/>
          <a:p>
            <a:r>
              <a:rPr lang="en-CA" sz="3000" dirty="0" smtClean="0"/>
              <a:t>Shall not take money or property in return for ministry apart from contractual salary or approved stipend</a:t>
            </a:r>
          </a:p>
          <a:p>
            <a:r>
              <a:rPr lang="en-CA" sz="3000" dirty="0" smtClean="0"/>
              <a:t>Shall use appropriate language and show no bias based on: </a:t>
            </a:r>
          </a:p>
          <a:p>
            <a:endParaRPr lang="en-CA" sz="3000" dirty="0"/>
          </a:p>
          <a:p>
            <a:pPr marL="0" indent="0">
              <a:buNone/>
            </a:pPr>
            <a:endParaRPr lang="en-CA" sz="3000" dirty="0" smtClean="0"/>
          </a:p>
          <a:p>
            <a:pPr marL="0" indent="0">
              <a:buNone/>
            </a:pPr>
            <a:endParaRPr lang="en-CA" sz="3000" dirty="0"/>
          </a:p>
          <a:p>
            <a:pPr marL="0" indent="0">
              <a:buNone/>
            </a:pPr>
            <a:endParaRPr lang="en-CA" sz="3000" dirty="0" smtClean="0"/>
          </a:p>
          <a:p>
            <a:pPr lvl="1">
              <a:buFont typeface="Arial" panose="020B0604020202020204" pitchFamily="34" charset="0"/>
              <a:buChar char="•"/>
            </a:pPr>
            <a:r>
              <a:rPr lang="en-CA" sz="3000" dirty="0" smtClean="0"/>
              <a:t>gender, ethnic background, skin color, intelligence, age, religion, sexual orientation or social-economic status</a:t>
            </a:r>
          </a:p>
          <a:p>
            <a:r>
              <a:rPr lang="en-CA" sz="3000" dirty="0" smtClean="0"/>
              <a:t>Shall respect others</a:t>
            </a:r>
            <a:endParaRPr lang="en-CA"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2896"/>
            <a:ext cx="9144000" cy="2286000"/>
          </a:xfrm>
          <a:prstGeom prst="rect">
            <a:avLst/>
          </a:prstGeom>
        </p:spPr>
      </p:pic>
    </p:spTree>
    <p:extLst>
      <p:ext uri="{BB962C8B-B14F-4D97-AF65-F5344CB8AC3E}">
        <p14:creationId xmlns:p14="http://schemas.microsoft.com/office/powerpoint/2010/main" val="208719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CA" sz="3200" b="1" dirty="0"/>
              <a:t>Use of Social Media by Employees &amp; Volunteers</a:t>
            </a:r>
            <a:endParaRPr lang="en-CA" sz="3200" dirty="0"/>
          </a:p>
        </p:txBody>
      </p:sp>
      <p:sp>
        <p:nvSpPr>
          <p:cNvPr id="5" name="Text Placeholder 4"/>
          <p:cNvSpPr>
            <a:spLocks noGrp="1"/>
          </p:cNvSpPr>
          <p:nvPr>
            <p:ph type="body" idx="1"/>
          </p:nvPr>
        </p:nvSpPr>
        <p:spPr>
          <a:xfrm>
            <a:off x="4067944" y="2996952"/>
            <a:ext cx="4904284" cy="3861048"/>
          </a:xfrm>
        </p:spPr>
        <p:txBody>
          <a:bodyPr>
            <a:noAutofit/>
          </a:bodyPr>
          <a:lstStyle/>
          <a:p>
            <a:r>
              <a:rPr lang="en-CA" sz="3200" b="0" dirty="0" smtClean="0"/>
              <a:t>is not restricted </a:t>
            </a:r>
            <a:r>
              <a:rPr lang="en-CA" sz="3200" b="0" dirty="0"/>
              <a:t>to Facebook, </a:t>
            </a:r>
            <a:r>
              <a:rPr lang="en-CA" sz="3200" b="0" dirty="0" err="1"/>
              <a:t>MySpace</a:t>
            </a:r>
            <a:r>
              <a:rPr lang="en-CA" sz="3200" b="0" dirty="0"/>
              <a:t>, Nigh, Twitter, </a:t>
            </a:r>
            <a:r>
              <a:rPr lang="en-CA" sz="3200" b="0" dirty="0" smtClean="0"/>
              <a:t>Second Life</a:t>
            </a:r>
            <a:r>
              <a:rPr lang="en-CA" sz="3200" b="0" dirty="0"/>
              <a:t>, YouTube, blogs, wikis, social bookmarking</a:t>
            </a:r>
            <a:r>
              <a:rPr lang="en-CA" sz="3200" b="0" dirty="0" smtClean="0"/>
              <a:t>, podcasts</a:t>
            </a:r>
            <a:r>
              <a:rPr lang="en-CA" sz="3200" b="0" dirty="0"/>
              <a:t>, forums, content communities, email and messaging.</a:t>
            </a:r>
          </a:p>
        </p:txBody>
      </p:sp>
      <p:sp>
        <p:nvSpPr>
          <p:cNvPr id="7" name="Text Placeholder 6"/>
          <p:cNvSpPr>
            <a:spLocks noGrp="1"/>
          </p:cNvSpPr>
          <p:nvPr>
            <p:ph type="body" sz="quarter" idx="3"/>
          </p:nvPr>
        </p:nvSpPr>
        <p:spPr>
          <a:xfrm>
            <a:off x="323528" y="908720"/>
            <a:ext cx="8496944" cy="2016224"/>
          </a:xfrm>
        </p:spPr>
        <p:txBody>
          <a:bodyPr>
            <a:normAutofit lnSpcReduction="10000"/>
          </a:bodyPr>
          <a:lstStyle/>
          <a:p>
            <a:r>
              <a:rPr lang="en-CA" sz="3200" b="0" dirty="0" smtClean="0"/>
              <a:t>Social </a:t>
            </a:r>
            <a:r>
              <a:rPr lang="en-CA" sz="3200" b="0" dirty="0"/>
              <a:t>media is defined as any form of online publication </a:t>
            </a:r>
            <a:r>
              <a:rPr lang="en-CA" sz="3200" b="0" dirty="0" smtClean="0"/>
              <a:t>or presence </a:t>
            </a:r>
            <a:r>
              <a:rPr lang="en-CA" sz="3200" b="0" dirty="0"/>
              <a:t>that allow end users to engage in multi-directional </a:t>
            </a:r>
            <a:r>
              <a:rPr lang="en-CA" sz="3200" b="0" dirty="0" smtClean="0"/>
              <a:t>conversations </a:t>
            </a:r>
            <a:r>
              <a:rPr lang="en-CA" sz="3200" b="0" dirty="0"/>
              <a:t>in or around the content of the website. I</a:t>
            </a:r>
            <a:r>
              <a:rPr lang="en-CA" sz="3200" b="0" dirty="0" smtClean="0"/>
              <a:t>t includes but  </a:t>
            </a:r>
            <a:endParaRPr lang="en-CA" sz="3200" b="0"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07504" y="3140968"/>
            <a:ext cx="3888432" cy="3458118"/>
          </a:xfrm>
        </p:spPr>
      </p:pic>
    </p:spTree>
    <p:extLst>
      <p:ext uri="{BB962C8B-B14F-4D97-AF65-F5344CB8AC3E}">
        <p14:creationId xmlns:p14="http://schemas.microsoft.com/office/powerpoint/2010/main" val="3980823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6056" y="260648"/>
            <a:ext cx="3312368" cy="3960440"/>
          </a:xfrm>
        </p:spPr>
        <p:txBody>
          <a:bodyPr>
            <a:noAutofit/>
          </a:bodyPr>
          <a:lstStyle/>
          <a:p>
            <a:pPr marL="571500" indent="-571500">
              <a:buFont typeface="Arial" panose="020B0604020202020204" pitchFamily="34" charset="0"/>
              <a:buChar char="•"/>
            </a:pPr>
            <a:r>
              <a:rPr lang="en-CA" sz="3000" dirty="0"/>
              <a:t>And a stance of deep respect for the dignity of all persons and a commitment to their well-being </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4149080"/>
            <a:ext cx="8064896" cy="2016224"/>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5576" y="1196752"/>
            <a:ext cx="4038600" cy="2271712"/>
          </a:xfrm>
        </p:spPr>
      </p:pic>
    </p:spTree>
    <p:extLst>
      <p:ext uri="{BB962C8B-B14F-4D97-AF65-F5344CB8AC3E}">
        <p14:creationId xmlns:p14="http://schemas.microsoft.com/office/powerpoint/2010/main" val="4012196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a:bodyPr>
          <a:lstStyle/>
          <a:p>
            <a:pPr marL="0" indent="0">
              <a:buNone/>
            </a:pPr>
            <a:endParaRPr lang="en-CA" dirty="0" smtClean="0"/>
          </a:p>
          <a:p>
            <a:pPr marL="0" indent="0">
              <a:buNone/>
            </a:pPr>
            <a:r>
              <a:rPr lang="en-CA" dirty="0"/>
              <a:t>	</a:t>
            </a:r>
            <a:r>
              <a:rPr lang="en-CA" dirty="0" smtClean="0"/>
              <a:t>			</a:t>
            </a:r>
            <a:r>
              <a:rPr lang="en-CA" dirty="0"/>
              <a:t>	</a:t>
            </a:r>
            <a:r>
              <a:rPr lang="en-CA" dirty="0" smtClean="0"/>
              <a:t>In an online world </a:t>
            </a:r>
          </a:p>
          <a:p>
            <a:pPr marL="0" indent="0">
              <a:buNone/>
            </a:pPr>
            <a:r>
              <a:rPr lang="en-CA" dirty="0" smtClean="0"/>
              <a:t>					     the lines between </a:t>
            </a:r>
          </a:p>
          <a:p>
            <a:pPr marL="0" indent="0">
              <a:buNone/>
            </a:pPr>
            <a:r>
              <a:rPr lang="en-CA" dirty="0" smtClean="0"/>
              <a:t>					public and private, </a:t>
            </a:r>
          </a:p>
          <a:p>
            <a:pPr marL="0" indent="0">
              <a:buNone/>
            </a:pPr>
            <a:r>
              <a:rPr lang="en-CA" dirty="0" smtClean="0"/>
              <a:t>					personal and </a:t>
            </a:r>
          </a:p>
          <a:p>
            <a:pPr marL="0" indent="0">
              <a:buNone/>
            </a:pPr>
            <a:r>
              <a:rPr lang="en-CA" dirty="0"/>
              <a:t>	</a:t>
            </a:r>
            <a:r>
              <a:rPr lang="en-CA" dirty="0" smtClean="0"/>
              <a:t>					professional,					can become </a:t>
            </a:r>
            <a:r>
              <a:rPr lang="en-CA"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blurred</a:t>
            </a:r>
            <a:r>
              <a:rPr lang="en-CA" dirty="0" smtClean="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500674"/>
            <a:ext cx="4464496" cy="5952662"/>
          </a:xfrm>
          <a:prstGeom prst="rect">
            <a:avLst/>
          </a:prstGeom>
        </p:spPr>
      </p:pic>
    </p:spTree>
    <p:extLst>
      <p:ext uri="{BB962C8B-B14F-4D97-AF65-F5344CB8AC3E}">
        <p14:creationId xmlns:p14="http://schemas.microsoft.com/office/powerpoint/2010/main" val="264012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92500" lnSpcReduction="10000"/>
          </a:bodyPr>
          <a:lstStyle/>
          <a:p>
            <a:pPr lvl="8"/>
            <a:r>
              <a:rPr lang="en-CA" sz="3200" dirty="0"/>
              <a:t>Even when clergy, </a:t>
            </a:r>
            <a:r>
              <a:rPr lang="en-CA" sz="3200" dirty="0" smtClean="0"/>
              <a:t>religious, employees </a:t>
            </a:r>
            <a:r>
              <a:rPr lang="en-CA" sz="3200" dirty="0"/>
              <a:t>and volunteers </a:t>
            </a:r>
            <a:r>
              <a:rPr lang="en-CA" sz="3200" dirty="0" smtClean="0"/>
              <a:t>are social </a:t>
            </a:r>
            <a:r>
              <a:rPr lang="en-CA" sz="3200" dirty="0"/>
              <a:t>networking </a:t>
            </a:r>
            <a:r>
              <a:rPr lang="en-CA" sz="3200" dirty="0" smtClean="0"/>
              <a:t>on their </a:t>
            </a:r>
            <a:r>
              <a:rPr lang="en-CA" sz="3200" dirty="0"/>
              <a:t>own </a:t>
            </a:r>
            <a:r>
              <a:rPr lang="en-CA" sz="3200" dirty="0" smtClean="0"/>
              <a:t>time</a:t>
            </a:r>
            <a:r>
              <a:rPr lang="en-CA" sz="3200" dirty="0"/>
              <a:t>, they </a:t>
            </a:r>
            <a:r>
              <a:rPr lang="en-CA" sz="3200" dirty="0" smtClean="0"/>
              <a:t>may be </a:t>
            </a:r>
            <a:r>
              <a:rPr lang="en-CA" sz="3200" dirty="0"/>
              <a:t>identified </a:t>
            </a:r>
            <a:r>
              <a:rPr lang="en-CA" sz="3200" dirty="0" smtClean="0"/>
              <a:t>as </a:t>
            </a:r>
            <a:r>
              <a:rPr lang="en-CA" sz="3200" dirty="0"/>
              <a:t>working </a:t>
            </a:r>
            <a:r>
              <a:rPr lang="en-CA" sz="3200" dirty="0" smtClean="0"/>
              <a:t>for, and </a:t>
            </a:r>
            <a:r>
              <a:rPr lang="en-CA" sz="3200" dirty="0"/>
              <a:t>sometimes </a:t>
            </a:r>
            <a:r>
              <a:rPr lang="en-CA" sz="3200" dirty="0" smtClean="0"/>
              <a:t>representing, </a:t>
            </a:r>
            <a:r>
              <a:rPr lang="en-CA" sz="3200" dirty="0"/>
              <a:t>the </a:t>
            </a:r>
            <a:r>
              <a:rPr lang="en-CA" sz="3200" dirty="0" smtClean="0"/>
              <a:t>Diocese</a:t>
            </a:r>
          </a:p>
          <a:p>
            <a:pPr marL="0" indent="0">
              <a:buNone/>
            </a:pPr>
            <a:r>
              <a:rPr lang="en-CA" dirty="0" smtClean="0"/>
              <a:t>in their online </a:t>
            </a:r>
            <a:r>
              <a:rPr lang="en-CA" dirty="0"/>
              <a:t>communications. </a:t>
            </a:r>
          </a:p>
          <a:p>
            <a:r>
              <a:rPr lang="en-CA" dirty="0"/>
              <a:t>Misuse of social media by clergy, religious, employees and volunteers, even if inadvertent, has potential to put at risk the reputation of the Diocese, its employees and volunteers.</a:t>
            </a:r>
          </a:p>
          <a:p>
            <a:pPr marL="0" indent="0">
              <a:buNone/>
            </a:pP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59" y="476672"/>
            <a:ext cx="3458389" cy="3312368"/>
          </a:xfrm>
          <a:prstGeom prst="rect">
            <a:avLst/>
          </a:prstGeom>
        </p:spPr>
      </p:pic>
      <p:sp>
        <p:nvSpPr>
          <p:cNvPr id="4" name="Arc 3"/>
          <p:cNvSpPr/>
          <p:nvPr/>
        </p:nvSpPr>
        <p:spPr>
          <a:xfrm>
            <a:off x="1403648" y="1268760"/>
            <a:ext cx="2666300" cy="2880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950434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a:bodyPr>
          <a:lstStyle/>
          <a:p>
            <a:r>
              <a:rPr lang="en-CA" sz="3200" b="1" dirty="0" smtClean="0"/>
              <a:t>Code of Conduct</a:t>
            </a:r>
            <a:endParaRPr lang="en-CA" sz="3200" b="1" dirty="0"/>
          </a:p>
        </p:txBody>
      </p:sp>
      <p:sp>
        <p:nvSpPr>
          <p:cNvPr id="3" name="Content Placeholder 2"/>
          <p:cNvSpPr>
            <a:spLocks noGrp="1"/>
          </p:cNvSpPr>
          <p:nvPr>
            <p:ph idx="1"/>
          </p:nvPr>
        </p:nvSpPr>
        <p:spPr>
          <a:xfrm>
            <a:off x="457200" y="1124744"/>
            <a:ext cx="8229600" cy="5472608"/>
          </a:xfrm>
        </p:spPr>
        <p:txBody>
          <a:bodyPr>
            <a:normAutofit/>
          </a:bodyPr>
          <a:lstStyle/>
          <a:p>
            <a:pPr marL="0" indent="0">
              <a:buNone/>
            </a:pPr>
            <a:r>
              <a:rPr lang="en-CA" sz="2800" b="1" dirty="0" smtClean="0"/>
              <a:t>General Procedure</a:t>
            </a:r>
            <a:endParaRPr lang="en-CA" sz="2800" dirty="0" smtClean="0"/>
          </a:p>
          <a:p>
            <a:pPr marL="0" indent="0">
              <a:buNone/>
            </a:pPr>
            <a:endParaRPr lang="en-CA" sz="2800" dirty="0" smtClean="0"/>
          </a:p>
          <a:p>
            <a:r>
              <a:rPr lang="en-CA" sz="2800" dirty="0" smtClean="0"/>
              <a:t>Use good judgement. Think about the type of image or information you want to convey.</a:t>
            </a:r>
          </a:p>
          <a:p>
            <a:r>
              <a:rPr lang="en-CA" sz="2800" dirty="0" smtClean="0"/>
              <a:t>As role models - representatives of the Diocese and/or your parish - ensure your use of social networking, even on personal time </a:t>
            </a:r>
          </a:p>
          <a:p>
            <a:pPr lvl="1">
              <a:buFont typeface="Arial" panose="020B0604020202020204" pitchFamily="34" charset="0"/>
              <a:buChar char="•"/>
            </a:pPr>
            <a:r>
              <a:rPr lang="en-CA" dirty="0"/>
              <a:t>D</a:t>
            </a:r>
            <a:r>
              <a:rPr lang="en-CA" dirty="0" smtClean="0"/>
              <a:t>oes not reflect negatively on your reputation or that of your parish or the Diocese</a:t>
            </a:r>
          </a:p>
          <a:p>
            <a:pPr lvl="1">
              <a:buFont typeface="Arial" panose="020B0604020202020204" pitchFamily="34" charset="0"/>
              <a:buChar char="•"/>
            </a:pPr>
            <a:r>
              <a:rPr lang="en-CA" dirty="0" smtClean="0"/>
              <a:t>Is not contrary to the teaching of our Church</a:t>
            </a:r>
            <a:endParaRPr lang="en-CA" dirty="0"/>
          </a:p>
        </p:txBody>
      </p:sp>
    </p:spTree>
    <p:extLst>
      <p:ext uri="{BB962C8B-B14F-4D97-AF65-F5344CB8AC3E}">
        <p14:creationId xmlns:p14="http://schemas.microsoft.com/office/powerpoint/2010/main" val="3355115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92080" y="2482046"/>
            <a:ext cx="3764989" cy="3971290"/>
          </a:xfrm>
        </p:spPr>
      </p:pic>
      <p:sp>
        <p:nvSpPr>
          <p:cNvPr id="5" name="Text Placeholder 4"/>
          <p:cNvSpPr>
            <a:spLocks noGrp="1"/>
          </p:cNvSpPr>
          <p:nvPr>
            <p:ph type="body" idx="1"/>
          </p:nvPr>
        </p:nvSpPr>
        <p:spPr>
          <a:xfrm>
            <a:off x="179512" y="260648"/>
            <a:ext cx="8856984" cy="2232248"/>
          </a:xfrm>
        </p:spPr>
        <p:txBody>
          <a:bodyPr/>
          <a:lstStyle/>
          <a:p>
            <a:r>
              <a:rPr lang="en-CA" sz="3000" b="0" dirty="0"/>
              <a:t>Use only appropriate sites and tools when communicating on Church related </a:t>
            </a:r>
            <a:r>
              <a:rPr lang="en-CA" sz="3000" b="0" dirty="0" smtClean="0"/>
              <a:t>matters</a:t>
            </a:r>
          </a:p>
          <a:p>
            <a:pPr marL="457200" indent="-457200">
              <a:buFont typeface="Arial" panose="020B0604020202020204" pitchFamily="34" charset="0"/>
              <a:buChar char="•"/>
            </a:pPr>
            <a:r>
              <a:rPr lang="en-CA" sz="3000" b="0" dirty="0" smtClean="0"/>
              <a:t>all </a:t>
            </a:r>
            <a:r>
              <a:rPr lang="en-CA" sz="3000" b="0" dirty="0"/>
              <a:t>communication should be formal, courteous and </a:t>
            </a:r>
            <a:r>
              <a:rPr lang="en-CA" sz="3000" b="0" dirty="0" smtClean="0"/>
              <a:t>respectful</a:t>
            </a:r>
            <a:endParaRPr lang="en-CA" dirty="0"/>
          </a:p>
        </p:txBody>
      </p:sp>
      <p:sp>
        <p:nvSpPr>
          <p:cNvPr id="6" name="Content Placeholder 5"/>
          <p:cNvSpPr>
            <a:spLocks noGrp="1"/>
          </p:cNvSpPr>
          <p:nvPr>
            <p:ph sz="half" idx="2"/>
          </p:nvPr>
        </p:nvSpPr>
        <p:spPr>
          <a:xfrm>
            <a:off x="179512" y="2564904"/>
            <a:ext cx="5976664" cy="4176463"/>
          </a:xfrm>
        </p:spPr>
        <p:txBody>
          <a:bodyPr>
            <a:normAutofit/>
          </a:bodyPr>
          <a:lstStyle/>
          <a:p>
            <a:pPr marL="0" indent="0">
              <a:buNone/>
            </a:pPr>
            <a:r>
              <a:rPr lang="en-CA" sz="3000" dirty="0"/>
              <a:t>Respect the law when communicating </a:t>
            </a:r>
            <a:r>
              <a:rPr lang="en-CA" sz="3000" dirty="0" smtClean="0"/>
              <a:t>online</a:t>
            </a:r>
          </a:p>
          <a:p>
            <a:r>
              <a:rPr lang="en-CA" sz="3000" dirty="0" smtClean="0"/>
              <a:t>Protect </a:t>
            </a:r>
            <a:r>
              <a:rPr lang="en-CA" sz="3000" dirty="0"/>
              <a:t>the confidentiality of parishioners and their </a:t>
            </a:r>
            <a:r>
              <a:rPr lang="en-CA" sz="3000" dirty="0" smtClean="0"/>
              <a:t>families</a:t>
            </a:r>
          </a:p>
          <a:p>
            <a:r>
              <a:rPr lang="en-CA" sz="3000" dirty="0" smtClean="0"/>
              <a:t>Comply </a:t>
            </a:r>
            <a:r>
              <a:rPr lang="en-CA" sz="3000" dirty="0"/>
              <a:t>with copyright </a:t>
            </a:r>
            <a:r>
              <a:rPr lang="en-CA" sz="3000" dirty="0" smtClean="0"/>
              <a:t>requirements</a:t>
            </a:r>
          </a:p>
          <a:p>
            <a:r>
              <a:rPr lang="en-CA" sz="3000" dirty="0" smtClean="0"/>
              <a:t>Do </a:t>
            </a:r>
            <a:r>
              <a:rPr lang="en-CA" sz="3000" dirty="0"/>
              <a:t>not make comments defamatory of others </a:t>
            </a:r>
          </a:p>
          <a:p>
            <a:pPr marL="0" indent="0">
              <a:buNone/>
            </a:pPr>
            <a:endParaRPr lang="en-CA" dirty="0"/>
          </a:p>
        </p:txBody>
      </p:sp>
    </p:spTree>
    <p:extLst>
      <p:ext uri="{BB962C8B-B14F-4D97-AF65-F5344CB8AC3E}">
        <p14:creationId xmlns:p14="http://schemas.microsoft.com/office/powerpoint/2010/main" val="1566563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1613"/>
            <a:ext cx="8856984" cy="6597748"/>
          </a:xfrm>
          <a:solidFill>
            <a:srgbClr val="FFFFCC"/>
          </a:solidFill>
        </p:spPr>
        <p:txBody>
          <a:bodyPr>
            <a:normAutofit fontScale="85000" lnSpcReduction="10000"/>
          </a:bodyPr>
          <a:lstStyle/>
          <a:p>
            <a:pPr marL="0" indent="0">
              <a:buNone/>
            </a:pPr>
            <a:r>
              <a:rPr lang="en-CA" b="1" dirty="0" smtClean="0"/>
              <a:t>Specific Procedures</a:t>
            </a:r>
            <a:endParaRPr lang="en-CA" dirty="0" smtClean="0"/>
          </a:p>
          <a:p>
            <a:pPr marL="0" indent="0">
              <a:buNone/>
            </a:pPr>
            <a:endParaRPr lang="en-CA" sz="3000" dirty="0" smtClean="0"/>
          </a:p>
          <a:p>
            <a:r>
              <a:rPr lang="en-CA" sz="3300" dirty="0" smtClean="0"/>
              <a:t>Avoid impulsive, inappropriate</a:t>
            </a:r>
          </a:p>
          <a:p>
            <a:pPr marL="0" indent="0">
              <a:buNone/>
            </a:pPr>
            <a:r>
              <a:rPr lang="en-CA" sz="3300" dirty="0" smtClean="0"/>
              <a:t>    or heated postings. </a:t>
            </a:r>
          </a:p>
          <a:p>
            <a:pPr marL="0" indent="0">
              <a:buNone/>
            </a:pPr>
            <a:r>
              <a:rPr lang="en-CA" sz="3300" dirty="0"/>
              <a:t> </a:t>
            </a:r>
            <a:r>
              <a:rPr lang="en-CA" sz="3300" dirty="0" smtClean="0"/>
              <a:t>   Remember: postings are </a:t>
            </a:r>
          </a:p>
          <a:p>
            <a:pPr marL="457200" lvl="1" indent="0">
              <a:buNone/>
            </a:pPr>
            <a:r>
              <a:rPr lang="en-CA" sz="3300" dirty="0" smtClean="0"/>
              <a:t>easily circulated and may be </a:t>
            </a:r>
          </a:p>
          <a:p>
            <a:pPr marL="457200" lvl="1" indent="0">
              <a:buNone/>
            </a:pPr>
            <a:r>
              <a:rPr lang="en-CA" sz="3300" dirty="0" smtClean="0"/>
              <a:t>permanent</a:t>
            </a:r>
          </a:p>
          <a:p>
            <a:pPr marL="457200" lvl="1" indent="0">
              <a:buNone/>
            </a:pPr>
            <a:endParaRPr lang="en-CA" sz="3300" dirty="0" smtClean="0"/>
          </a:p>
          <a:p>
            <a:r>
              <a:rPr lang="en-CA" sz="3300" dirty="0" smtClean="0"/>
              <a:t>Monitor all content you or others post to ensure it is consistent with your role in the Church</a:t>
            </a:r>
          </a:p>
          <a:p>
            <a:pPr lvl="1">
              <a:buFont typeface="Arial" panose="020B0604020202020204" pitchFamily="34" charset="0"/>
              <a:buChar char="•"/>
            </a:pPr>
            <a:r>
              <a:rPr lang="en-CA" sz="3300" dirty="0" smtClean="0"/>
              <a:t>Remove inappropriate material</a:t>
            </a:r>
          </a:p>
          <a:p>
            <a:pPr marL="457200" lvl="1" indent="0">
              <a:buNone/>
            </a:pPr>
            <a:endParaRPr lang="en-CA" sz="3300" dirty="0" smtClean="0"/>
          </a:p>
          <a:p>
            <a:r>
              <a:rPr lang="en-CA" sz="3300" dirty="0" smtClean="0"/>
              <a:t>Online activities must not interfere with the performance of your job or effectiveness as an employee or volunteer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620688"/>
            <a:ext cx="4207881" cy="2999235"/>
          </a:xfrm>
          <a:prstGeom prst="rect">
            <a:avLst/>
          </a:prstGeom>
        </p:spPr>
      </p:pic>
    </p:spTree>
    <p:extLst>
      <p:ext uri="{BB962C8B-B14F-4D97-AF65-F5344CB8AC3E}">
        <p14:creationId xmlns:p14="http://schemas.microsoft.com/office/powerpoint/2010/main" val="3773289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a:solidFill>
            <a:srgbClr val="FFFFCC"/>
          </a:solidFill>
        </p:spPr>
        <p:txBody>
          <a:bodyPr>
            <a:normAutofit/>
          </a:bodyPr>
          <a:lstStyle/>
          <a:p>
            <a:r>
              <a:rPr lang="en-CA" sz="3000" dirty="0"/>
              <a:t>Online communications should reflect principles of honesty, respect, responsibility and consideration of </a:t>
            </a:r>
            <a:r>
              <a:rPr lang="en-CA" sz="3000" dirty="0" smtClean="0"/>
              <a:t>others</a:t>
            </a:r>
          </a:p>
          <a:p>
            <a:pPr marL="0" indent="0">
              <a:buNone/>
            </a:pPr>
            <a:endParaRPr lang="en-CA" sz="3000" dirty="0"/>
          </a:p>
          <a:p>
            <a:r>
              <a:rPr lang="en-CA" sz="3000" dirty="0" smtClean="0"/>
              <a:t>Do not disclose confidential or personal information about parishioners or their families</a:t>
            </a:r>
          </a:p>
          <a:p>
            <a:pPr lvl="1">
              <a:buFont typeface="Arial" panose="020B0604020202020204" pitchFamily="34" charset="0"/>
              <a:buChar char="•"/>
            </a:pPr>
            <a:r>
              <a:rPr lang="en-CA" sz="3000" dirty="0" smtClean="0"/>
              <a:t>Do not post photographs or videos of children without the written permission of their parent/guardian</a:t>
            </a:r>
          </a:p>
          <a:p>
            <a:pPr marL="457200" lvl="1" indent="0">
              <a:buNone/>
            </a:pPr>
            <a:endParaRPr lang="en-CA" sz="3000" dirty="0" smtClean="0"/>
          </a:p>
          <a:p>
            <a:r>
              <a:rPr lang="en-CA" sz="3000" dirty="0" smtClean="0"/>
              <a:t>Never criticize parishioners, fellow employees and volunteers, your parish or the Diocese </a:t>
            </a:r>
          </a:p>
          <a:p>
            <a:endParaRPr lang="en-CA" dirty="0"/>
          </a:p>
        </p:txBody>
      </p:sp>
    </p:spTree>
    <p:extLst>
      <p:ext uri="{BB962C8B-B14F-4D97-AF65-F5344CB8AC3E}">
        <p14:creationId xmlns:p14="http://schemas.microsoft.com/office/powerpoint/2010/main" val="4173145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a:solidFill>
            <a:srgbClr val="FFFFCC"/>
          </a:solidFill>
        </p:spPr>
        <p:txBody>
          <a:bodyPr>
            <a:normAutofit/>
          </a:bodyPr>
          <a:lstStyle/>
          <a:p>
            <a:r>
              <a:rPr lang="en-CA" sz="3000" dirty="0"/>
              <a:t>Do not request or accept any current or former minor parishioners (person under 19 years) as “friends” on social networking </a:t>
            </a:r>
            <a:r>
              <a:rPr lang="en-CA" sz="3000" dirty="0" smtClean="0"/>
              <a:t>sites</a:t>
            </a:r>
          </a:p>
          <a:p>
            <a:pPr marL="0" indent="0">
              <a:buNone/>
            </a:pPr>
            <a:endParaRPr lang="en-CA" sz="3000" dirty="0"/>
          </a:p>
          <a:p>
            <a:r>
              <a:rPr lang="en-CA" sz="3000" dirty="0"/>
              <a:t>Do not exchange personal phone numbers, email addresses or photographs with students or minor parishioners except when they are your own </a:t>
            </a:r>
            <a:r>
              <a:rPr lang="en-CA" sz="3000" dirty="0" smtClean="0"/>
              <a:t>relatives</a:t>
            </a:r>
          </a:p>
          <a:p>
            <a:pPr marL="0" indent="0">
              <a:buNone/>
            </a:pPr>
            <a:endParaRPr lang="en-CA" sz="3000" dirty="0"/>
          </a:p>
          <a:p>
            <a:r>
              <a:rPr lang="en-CA" sz="3000" dirty="0"/>
              <a:t>Ask friends not to tag you in photos or videos without your permission – remove anything inappropriate to your role in the Church</a:t>
            </a:r>
          </a:p>
          <a:p>
            <a:pPr marL="0" indent="0">
              <a:buNone/>
            </a:pPr>
            <a:endParaRPr lang="en-CA" sz="2800" dirty="0"/>
          </a:p>
        </p:txBody>
      </p:sp>
    </p:spTree>
    <p:extLst>
      <p:ext uri="{BB962C8B-B14F-4D97-AF65-F5344CB8AC3E}">
        <p14:creationId xmlns:p14="http://schemas.microsoft.com/office/powerpoint/2010/main" val="3219610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0"/>
            <a:ext cx="6624736" cy="66247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293305"/>
            <a:ext cx="4032448" cy="2258171"/>
          </a:xfrm>
          <a:prstGeom prst="rect">
            <a:avLst/>
          </a:prstGeom>
        </p:spPr>
      </p:pic>
      <p:sp>
        <p:nvSpPr>
          <p:cNvPr id="2" name="Curved Left Arrow 1"/>
          <p:cNvSpPr/>
          <p:nvPr/>
        </p:nvSpPr>
        <p:spPr>
          <a:xfrm>
            <a:off x="7452319" y="2996952"/>
            <a:ext cx="1224137" cy="26642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 name="Straight Connector 5"/>
          <p:cNvCxnSpPr/>
          <p:nvPr/>
        </p:nvCxnSpPr>
        <p:spPr>
          <a:xfrm>
            <a:off x="755576" y="692696"/>
            <a:ext cx="6480720" cy="4176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55576" y="764704"/>
            <a:ext cx="6192688" cy="465768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98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568952" cy="6336704"/>
          </a:xfrm>
          <a:solidFill>
            <a:schemeClr val="bg2">
              <a:lumMod val="90000"/>
            </a:schemeClr>
          </a:solidFill>
        </p:spPr>
        <p:txBody>
          <a:bodyPr>
            <a:normAutofit lnSpcReduction="10000"/>
          </a:bodyPr>
          <a:lstStyle/>
          <a:p>
            <a:pPr marL="0" indent="0">
              <a:buNone/>
            </a:pPr>
            <a:r>
              <a:rPr lang="en-CA" sz="3600" b="1" dirty="0" smtClean="0"/>
              <a:t>Developing a Safe Parish &amp; Community</a:t>
            </a:r>
          </a:p>
          <a:p>
            <a:pPr marL="0" indent="0">
              <a:buNone/>
            </a:pPr>
            <a:endParaRPr lang="en-CA" dirty="0" smtClean="0"/>
          </a:p>
          <a:p>
            <a:pPr marL="0" indent="0">
              <a:buNone/>
            </a:pPr>
            <a:r>
              <a:rPr lang="en-CA" dirty="0" smtClean="0"/>
              <a:t>For </a:t>
            </a:r>
            <a:r>
              <a:rPr lang="en-CA" b="1" dirty="0" smtClean="0"/>
              <a:t>clergy, religious and employees</a:t>
            </a:r>
            <a:r>
              <a:rPr lang="en-CA" dirty="0" smtClean="0"/>
              <a:t> of the Diocese of Prince George (including its parishes, schools and institutions): </a:t>
            </a:r>
          </a:p>
          <a:p>
            <a:pPr marL="0" indent="0" algn="ctr">
              <a:buNone/>
            </a:pPr>
            <a:r>
              <a:rPr lang="en-CA" dirty="0" smtClean="0"/>
              <a:t>contravention of this policy may result in discipline, up to and including dismissal</a:t>
            </a:r>
          </a:p>
          <a:p>
            <a:pPr marL="0" indent="0">
              <a:buNone/>
            </a:pPr>
            <a:endParaRPr lang="en-CA" dirty="0" smtClean="0"/>
          </a:p>
          <a:p>
            <a:pPr marL="0" indent="0">
              <a:buNone/>
            </a:pPr>
            <a:r>
              <a:rPr lang="en-CA" dirty="0" smtClean="0"/>
              <a:t>For </a:t>
            </a:r>
            <a:r>
              <a:rPr lang="en-CA" b="1" dirty="0" smtClean="0"/>
              <a:t>volunteers</a:t>
            </a:r>
            <a:r>
              <a:rPr lang="en-CA" dirty="0" smtClean="0"/>
              <a:t> in the Diocese of Prince George (including its parishes, schools and institutions):</a:t>
            </a:r>
          </a:p>
          <a:p>
            <a:pPr marL="0" indent="0" algn="ctr">
              <a:buNone/>
            </a:pPr>
            <a:r>
              <a:rPr lang="en-CA" dirty="0"/>
              <a:t>contravention of this policy may result </a:t>
            </a:r>
            <a:r>
              <a:rPr lang="en-CA" dirty="0" smtClean="0"/>
              <a:t>in     removal from all ministries and services</a:t>
            </a:r>
            <a:endParaRPr lang="en-CA" dirty="0"/>
          </a:p>
          <a:p>
            <a:pPr marL="0" indent="0">
              <a:buNone/>
            </a:pPr>
            <a:endParaRPr lang="en-CA" dirty="0"/>
          </a:p>
          <a:p>
            <a:pPr marL="0" indent="0" algn="ctr">
              <a:buNone/>
            </a:pPr>
            <a:endParaRPr lang="en-CA" dirty="0" smtClean="0"/>
          </a:p>
        </p:txBody>
      </p:sp>
    </p:spTree>
    <p:extLst>
      <p:ext uri="{BB962C8B-B14F-4D97-AF65-F5344CB8AC3E}">
        <p14:creationId xmlns:p14="http://schemas.microsoft.com/office/powerpoint/2010/main" val="739360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6700" dirty="0" smtClean="0"/>
              <a:t/>
            </a:r>
            <a:br>
              <a:rPr lang="en-CA" sz="6700" dirty="0" smtClean="0"/>
            </a:br>
            <a:r>
              <a:rPr lang="en-CA" sz="6700" dirty="0" smtClean="0"/>
              <a:t>End </a:t>
            </a:r>
            <a:r>
              <a:rPr lang="en-CA" sz="6700" dirty="0"/>
              <a:t>of Presentation</a:t>
            </a:r>
            <a:r>
              <a:rPr lang="en-CA" dirty="0"/>
              <a:t/>
            </a:r>
            <a:br>
              <a:rPr lang="en-CA" dirty="0"/>
            </a:br>
            <a:endParaRPr lang="en-CA" dirty="0"/>
          </a:p>
        </p:txBody>
      </p:sp>
      <p:sp>
        <p:nvSpPr>
          <p:cNvPr id="3" name="Content Placeholder 2"/>
          <p:cNvSpPr>
            <a:spLocks noGrp="1"/>
          </p:cNvSpPr>
          <p:nvPr>
            <p:ph idx="1"/>
          </p:nvPr>
        </p:nvSpPr>
        <p:spPr>
          <a:xfrm>
            <a:off x="457200" y="1600200"/>
            <a:ext cx="8229600" cy="4997152"/>
          </a:xfrm>
        </p:spPr>
        <p:txBody>
          <a:bodyPr/>
          <a:lstStyle/>
          <a:p>
            <a:endParaRPr lang="en-CA" dirty="0"/>
          </a:p>
          <a:p>
            <a:pPr marL="0" indent="0">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772816"/>
            <a:ext cx="6192688" cy="4565122"/>
          </a:xfrm>
          <a:prstGeom prst="rect">
            <a:avLst/>
          </a:prstGeom>
        </p:spPr>
      </p:pic>
    </p:spTree>
    <p:extLst>
      <p:ext uri="{BB962C8B-B14F-4D97-AF65-F5344CB8AC3E}">
        <p14:creationId xmlns:p14="http://schemas.microsoft.com/office/powerpoint/2010/main" val="41978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76672"/>
            <a:ext cx="8697438" cy="6192688"/>
          </a:xfrm>
        </p:spPr>
      </p:pic>
      <p:sp>
        <p:nvSpPr>
          <p:cNvPr id="2" name="Title 1"/>
          <p:cNvSpPr>
            <a:spLocks noGrp="1"/>
          </p:cNvSpPr>
          <p:nvPr>
            <p:ph type="title"/>
          </p:nvPr>
        </p:nvSpPr>
        <p:spPr>
          <a:xfrm>
            <a:off x="467544" y="908720"/>
            <a:ext cx="4680520" cy="5544616"/>
          </a:xfrm>
        </p:spPr>
        <p:txBody>
          <a:bodyPr>
            <a:normAutofit/>
          </a:bodyPr>
          <a:lstStyle/>
          <a:p>
            <a:r>
              <a:rPr lang="en-CA" sz="3000" dirty="0"/>
              <a:t>Through the death and resurrection of Jesus Christ, all humanity has been redeemed, lifted up and transformed. At the same time, we are deeply aware of the continuing weakness of human beings and the sinfulness present in humanity. 	</a:t>
            </a:r>
            <a:br>
              <a:rPr lang="en-CA" sz="3000" dirty="0"/>
            </a:br>
            <a:endParaRPr lang="en-CA" sz="3000" dirty="0"/>
          </a:p>
        </p:txBody>
      </p:sp>
    </p:spTree>
    <p:extLst>
      <p:ext uri="{BB962C8B-B14F-4D97-AF65-F5344CB8AC3E}">
        <p14:creationId xmlns:p14="http://schemas.microsoft.com/office/powerpoint/2010/main" val="365894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706" y="170652"/>
            <a:ext cx="6662685" cy="6417315"/>
          </a:xfrm>
          <a:prstGeom prst="rect">
            <a:avLst/>
          </a:prstGeom>
        </p:spPr>
      </p:pic>
      <p:sp>
        <p:nvSpPr>
          <p:cNvPr id="3" name="Content Placeholder 2"/>
          <p:cNvSpPr>
            <a:spLocks noGrp="1"/>
          </p:cNvSpPr>
          <p:nvPr>
            <p:ph idx="1"/>
          </p:nvPr>
        </p:nvSpPr>
        <p:spPr>
          <a:xfrm>
            <a:off x="467544" y="188640"/>
            <a:ext cx="8229600" cy="6552728"/>
          </a:xfrm>
        </p:spPr>
        <p:txBody>
          <a:bodyPr>
            <a:normAutofit fontScale="92500" lnSpcReduction="10000"/>
          </a:bodyPr>
          <a:lstStyle/>
          <a:p>
            <a:pPr marL="0" indent="0" algn="ctr">
              <a:buNone/>
            </a:pPr>
            <a:endParaRPr lang="en-CA" b="1" dirty="0" smtClean="0">
              <a:solidFill>
                <a:srgbClr val="C00000"/>
              </a:solidFill>
            </a:endParaRPr>
          </a:p>
          <a:p>
            <a:pPr marL="0" indent="0" algn="ctr">
              <a:buNone/>
            </a:pPr>
            <a:r>
              <a:rPr lang="en-CA" b="1" dirty="0" smtClean="0">
                <a:solidFill>
                  <a:srgbClr val="C00000"/>
                </a:solidFill>
              </a:rPr>
              <a:t>The following slides describe</a:t>
            </a:r>
          </a:p>
          <a:p>
            <a:pPr marL="0" indent="0" algn="ctr">
              <a:buNone/>
            </a:pPr>
            <a:endParaRPr lang="en-CA" b="1" dirty="0" smtClean="0">
              <a:solidFill>
                <a:srgbClr val="C00000"/>
              </a:solidFill>
            </a:endParaRPr>
          </a:p>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endParaRPr lang="en-CA" sz="3600" dirty="0" smtClean="0"/>
          </a:p>
          <a:p>
            <a:pPr marL="0" indent="0" algn="ctr">
              <a:buNone/>
            </a:pPr>
            <a:r>
              <a:rPr lang="en-CA" sz="3600" b="1" dirty="0" smtClean="0">
                <a:solidFill>
                  <a:srgbClr val="C00000"/>
                </a:solidFill>
              </a:rPr>
              <a:t>  </a:t>
            </a:r>
          </a:p>
          <a:p>
            <a:pPr marL="0" indent="0" algn="ctr">
              <a:buNone/>
            </a:pPr>
            <a:endParaRPr lang="en-CA" sz="3600" b="1" dirty="0">
              <a:solidFill>
                <a:srgbClr val="C00000"/>
              </a:solidFill>
            </a:endParaRPr>
          </a:p>
          <a:p>
            <a:pPr marL="0" indent="0" algn="ctr">
              <a:buNone/>
            </a:pPr>
            <a:r>
              <a:rPr lang="en-CA" sz="3600" b="1" dirty="0" smtClean="0">
                <a:solidFill>
                  <a:srgbClr val="C00000"/>
                </a:solidFill>
              </a:rPr>
              <a:t>Administrative Procedures</a:t>
            </a:r>
            <a:endParaRPr lang="en-CA" sz="3600" b="1" dirty="0">
              <a:solidFill>
                <a:srgbClr val="C00000"/>
              </a:solidFill>
            </a:endParaRPr>
          </a:p>
        </p:txBody>
      </p:sp>
    </p:spTree>
    <p:extLst>
      <p:ext uri="{BB962C8B-B14F-4D97-AF65-F5344CB8AC3E}">
        <p14:creationId xmlns:p14="http://schemas.microsoft.com/office/powerpoint/2010/main" val="1467277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a:solidFill>
            <a:schemeClr val="bg2">
              <a:lumMod val="75000"/>
            </a:schemeClr>
          </a:solidFill>
        </p:spPr>
        <p:txBody>
          <a:bodyPr>
            <a:normAutofit/>
          </a:bodyPr>
          <a:lstStyle/>
          <a:p>
            <a:r>
              <a:rPr lang="en-CA" sz="3200" b="1" dirty="0" smtClean="0"/>
              <a:t>Responsibilities and Requirements</a:t>
            </a:r>
            <a:endParaRPr lang="en-CA" sz="3200" b="1" dirty="0"/>
          </a:p>
        </p:txBody>
      </p:sp>
      <p:sp>
        <p:nvSpPr>
          <p:cNvPr id="3" name="Content Placeholder 2"/>
          <p:cNvSpPr>
            <a:spLocks noGrp="1"/>
          </p:cNvSpPr>
          <p:nvPr>
            <p:ph idx="1"/>
          </p:nvPr>
        </p:nvSpPr>
        <p:spPr>
          <a:xfrm>
            <a:off x="457200" y="908720"/>
            <a:ext cx="8229600" cy="5688632"/>
          </a:xfrm>
        </p:spPr>
        <p:txBody>
          <a:bodyPr>
            <a:normAutofit lnSpcReduction="10000"/>
          </a:bodyPr>
          <a:lstStyle/>
          <a:p>
            <a:pPr marL="0" indent="0">
              <a:buNone/>
            </a:pPr>
            <a:r>
              <a:rPr lang="en-CA" sz="2800" b="1" dirty="0" smtClean="0"/>
              <a:t>Diocese is responsible for:</a:t>
            </a:r>
          </a:p>
          <a:p>
            <a:r>
              <a:rPr lang="en-CA" sz="2800" dirty="0" smtClean="0"/>
              <a:t>Overseeing compliance with the Safe Parish &amp; Community Policy</a:t>
            </a:r>
          </a:p>
          <a:p>
            <a:r>
              <a:rPr lang="en-CA" sz="2800" dirty="0" smtClean="0"/>
              <a:t>Developing and distributing orientation session materials to parishes, institutions and organizations in the Diocese</a:t>
            </a:r>
          </a:p>
          <a:p>
            <a:r>
              <a:rPr lang="en-CA" sz="2800" dirty="0" smtClean="0"/>
              <a:t>Safe and confidential storage of Criminal Record Checks and Safe Parish &amp; Community Pledges</a:t>
            </a:r>
          </a:p>
          <a:p>
            <a:r>
              <a:rPr lang="en-CA" sz="2800" dirty="0" smtClean="0"/>
              <a:t>Reviewing the Screening Requirements Reports and notifying parishes if changes are needed</a:t>
            </a:r>
          </a:p>
          <a:p>
            <a:r>
              <a:rPr lang="en-CA" sz="2800" dirty="0" smtClean="0"/>
              <a:t>Notifying parishes and organizations when CRCs and Pledges for people under their jurisdiction are due for renewal</a:t>
            </a:r>
          </a:p>
          <a:p>
            <a:pPr marL="0" indent="0">
              <a:buNone/>
            </a:pPr>
            <a:endParaRPr lang="en-CA" sz="2800" dirty="0" smtClean="0"/>
          </a:p>
          <a:p>
            <a:pPr marL="0" indent="0">
              <a:buNone/>
            </a:pPr>
            <a:endParaRPr lang="en-CA" sz="2800" dirty="0" smtClean="0"/>
          </a:p>
          <a:p>
            <a:endParaRPr lang="en-CA" sz="2800" dirty="0" smtClean="0"/>
          </a:p>
          <a:p>
            <a:endParaRPr lang="en-CA" sz="2800" dirty="0"/>
          </a:p>
        </p:txBody>
      </p:sp>
    </p:spTree>
    <p:extLst>
      <p:ext uri="{BB962C8B-B14F-4D97-AF65-F5344CB8AC3E}">
        <p14:creationId xmlns:p14="http://schemas.microsoft.com/office/powerpoint/2010/main" val="260754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08912" cy="6048672"/>
          </a:xfrm>
          <a:solidFill>
            <a:srgbClr val="FFFFCC"/>
          </a:solidFill>
        </p:spPr>
        <p:txBody>
          <a:bodyPr>
            <a:normAutofit fontScale="62500" lnSpcReduction="20000"/>
          </a:bodyPr>
          <a:lstStyle/>
          <a:p>
            <a:pPr marL="0" indent="0">
              <a:buNone/>
            </a:pPr>
            <a:endParaRPr lang="en-CA" sz="4000" dirty="0" smtClean="0"/>
          </a:p>
          <a:p>
            <a:pPr marL="0" indent="0">
              <a:buNone/>
            </a:pPr>
            <a:r>
              <a:rPr lang="en-CA" sz="5400" dirty="0" smtClean="0"/>
              <a:t>Pastors are responsible for ensuring the Safe Parish &amp; Community Policy is followed in their parish. They may appoint a delegate to undertake this task.</a:t>
            </a:r>
          </a:p>
          <a:p>
            <a:pPr marL="0" indent="0">
              <a:buNone/>
            </a:pPr>
            <a:r>
              <a:rPr lang="en-CA" sz="4000" dirty="0" smtClean="0"/>
              <a:t> </a:t>
            </a:r>
          </a:p>
          <a:p>
            <a:pPr marL="0" indent="0">
              <a:buNone/>
            </a:pPr>
            <a:r>
              <a:rPr lang="en-CA" sz="5400" dirty="0" smtClean="0"/>
              <a:t>The Board of Directors of camps and other autonomous institutions/organizations in the Diocese are responsible for ensuring the Policy is followed. They may appoint a delegate to undertake this task. What applies to parishes also applies here.</a:t>
            </a:r>
          </a:p>
          <a:p>
            <a:pPr marL="0" indent="0">
              <a:buNone/>
            </a:pPr>
            <a:endParaRPr lang="en-CA" sz="2800" dirty="0" smtClean="0"/>
          </a:p>
          <a:p>
            <a:pPr marL="0" indent="0">
              <a:buNone/>
            </a:pPr>
            <a:r>
              <a:rPr lang="en-CA" sz="2800" dirty="0" smtClean="0"/>
              <a:t> </a:t>
            </a:r>
            <a:endParaRPr lang="en-CA" sz="2800" dirty="0"/>
          </a:p>
        </p:txBody>
      </p:sp>
    </p:spTree>
    <p:extLst>
      <p:ext uri="{BB962C8B-B14F-4D97-AF65-F5344CB8AC3E}">
        <p14:creationId xmlns:p14="http://schemas.microsoft.com/office/powerpoint/2010/main" val="7675692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480720"/>
          </a:xfrm>
        </p:spPr>
        <p:txBody>
          <a:bodyPr>
            <a:noAutofit/>
          </a:bodyPr>
          <a:lstStyle/>
          <a:p>
            <a:pPr marL="0" indent="0">
              <a:buNone/>
            </a:pPr>
            <a:r>
              <a:rPr lang="en-CA" b="1" dirty="0"/>
              <a:t>Parishes are required to:</a:t>
            </a:r>
          </a:p>
          <a:p>
            <a:r>
              <a:rPr lang="en-CA" sz="3100" dirty="0"/>
              <a:t>Ensure all clergy, employees and volunteers serving in High Risk category under their jurisdiction </a:t>
            </a:r>
          </a:p>
          <a:p>
            <a:pPr lvl="1">
              <a:buFont typeface="Arial" panose="020B0604020202020204" pitchFamily="34" charset="0"/>
              <a:buChar char="•"/>
            </a:pPr>
            <a:r>
              <a:rPr lang="en-CA" sz="3100" dirty="0"/>
              <a:t>Attend an orientation session</a:t>
            </a:r>
          </a:p>
          <a:p>
            <a:pPr lvl="1">
              <a:buFont typeface="Arial" panose="020B0604020202020204" pitchFamily="34" charset="0"/>
              <a:buChar char="•"/>
            </a:pPr>
            <a:r>
              <a:rPr lang="en-CA" sz="3100" dirty="0"/>
              <a:t>Read and sign a Safe Parish </a:t>
            </a:r>
            <a:r>
              <a:rPr lang="en-CA" sz="3100" dirty="0" smtClean="0"/>
              <a:t>&amp; </a:t>
            </a:r>
            <a:r>
              <a:rPr lang="en-CA" sz="3100" dirty="0"/>
              <a:t>Community Pledge</a:t>
            </a:r>
          </a:p>
          <a:p>
            <a:pPr lvl="1">
              <a:buFont typeface="Arial" panose="020B0604020202020204" pitchFamily="34" charset="0"/>
              <a:buChar char="•"/>
            </a:pPr>
            <a:r>
              <a:rPr lang="en-CA" sz="3100" dirty="0"/>
              <a:t>Complete a Criminal </a:t>
            </a:r>
            <a:r>
              <a:rPr lang="en-CA" sz="3100" dirty="0" smtClean="0"/>
              <a:t>Record Check </a:t>
            </a:r>
            <a:r>
              <a:rPr lang="en-CA" sz="3100" dirty="0"/>
              <a:t>and it indicates </a:t>
            </a:r>
            <a:r>
              <a:rPr lang="en-CA" sz="3100" dirty="0" smtClean="0"/>
              <a:t>children, youth, vulnerable adults and finances are not at risk</a:t>
            </a:r>
            <a:endParaRPr lang="en-CA" sz="3100" dirty="0" smtClean="0"/>
          </a:p>
          <a:p>
            <a:r>
              <a:rPr lang="en-CA" sz="3100" dirty="0" smtClean="0"/>
              <a:t>Ensure </a:t>
            </a:r>
            <a:r>
              <a:rPr lang="en-CA" sz="3100" dirty="0"/>
              <a:t>all volunteers serving in </a:t>
            </a:r>
            <a:r>
              <a:rPr lang="en-CA" sz="3100" dirty="0" smtClean="0"/>
              <a:t>General </a:t>
            </a:r>
            <a:r>
              <a:rPr lang="en-CA" sz="3100" dirty="0"/>
              <a:t>Risk category under their jurisdiction</a:t>
            </a:r>
          </a:p>
          <a:p>
            <a:pPr lvl="1">
              <a:buFont typeface="Arial" panose="020B0604020202020204" pitchFamily="34" charset="0"/>
              <a:buChar char="•"/>
            </a:pPr>
            <a:r>
              <a:rPr lang="en-CA" sz="3100" dirty="0"/>
              <a:t>Are screened and approved for ministry</a:t>
            </a:r>
          </a:p>
          <a:p>
            <a:pPr lvl="1">
              <a:buFont typeface="Arial" panose="020B0604020202020204" pitchFamily="34" charset="0"/>
              <a:buChar char="•"/>
            </a:pPr>
            <a:r>
              <a:rPr lang="en-CA" sz="3100" dirty="0"/>
              <a:t>Read and sign a Safe Parish &amp; Community </a:t>
            </a:r>
            <a:r>
              <a:rPr lang="en-CA" sz="3100" dirty="0" smtClean="0"/>
              <a:t>Pledge</a:t>
            </a:r>
            <a:endParaRPr lang="en-CA" sz="3100" dirty="0"/>
          </a:p>
        </p:txBody>
      </p:sp>
    </p:spTree>
    <p:extLst>
      <p:ext uri="{BB962C8B-B14F-4D97-AF65-F5344CB8AC3E}">
        <p14:creationId xmlns:p14="http://schemas.microsoft.com/office/powerpoint/2010/main" val="19989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84976" cy="6264696"/>
          </a:xfrm>
        </p:spPr>
        <p:txBody>
          <a:bodyPr>
            <a:normAutofit/>
          </a:bodyPr>
          <a:lstStyle/>
          <a:p>
            <a:pPr marL="0" indent="0">
              <a:buNone/>
            </a:pPr>
            <a:r>
              <a:rPr lang="en-CA" b="1" dirty="0" smtClean="0"/>
              <a:t>Parishes are also required to</a:t>
            </a:r>
          </a:p>
          <a:p>
            <a:r>
              <a:rPr lang="en-CA" sz="3100" dirty="0" smtClean="0"/>
              <a:t>Undertake </a:t>
            </a:r>
            <a:r>
              <a:rPr lang="en-CA" sz="3100" dirty="0"/>
              <a:t>a Ministerial Risk Assessment </a:t>
            </a:r>
            <a:r>
              <a:rPr lang="en-CA" sz="3100" dirty="0" smtClean="0"/>
              <a:t>in </a:t>
            </a:r>
            <a:r>
              <a:rPr lang="en-CA" sz="3100" dirty="0"/>
              <a:t>their parish and submit a Screening Requirements Report to the Diocese at the beginning of each calendar year 	</a:t>
            </a:r>
            <a:r>
              <a:rPr lang="en-CA" sz="3100" dirty="0" smtClean="0"/>
              <a:t>(</a:t>
            </a:r>
            <a:r>
              <a:rPr lang="en-CA" sz="3100" dirty="0"/>
              <a:t>by Jan. 15</a:t>
            </a:r>
            <a:r>
              <a:rPr lang="en-CA" sz="3100" baseline="30000" dirty="0"/>
              <a:t>th</a:t>
            </a:r>
            <a:r>
              <a:rPr lang="en-CA" sz="3100" dirty="0" smtClean="0"/>
              <a:t>)</a:t>
            </a:r>
          </a:p>
          <a:p>
            <a:r>
              <a:rPr lang="en-CA" sz="3100" dirty="0" smtClean="0"/>
              <a:t>Send signed Safe Parish &amp; Community Pledges and completed Criminal Record Checks to the Diocese </a:t>
            </a:r>
          </a:p>
          <a:p>
            <a:r>
              <a:rPr lang="en-CA" sz="3100" dirty="0" smtClean="0"/>
              <a:t>Provide safe and confidential storage for </a:t>
            </a:r>
          </a:p>
          <a:p>
            <a:pPr lvl="1">
              <a:buFont typeface="Arial" panose="020B0604020202020204" pitchFamily="34" charset="0"/>
              <a:buChar char="•"/>
            </a:pPr>
            <a:r>
              <a:rPr lang="en-CA" sz="3100" dirty="0" smtClean="0"/>
              <a:t>Volunteer Applications and Ministry Reference Letters</a:t>
            </a:r>
          </a:p>
          <a:p>
            <a:pPr lvl="1">
              <a:buFont typeface="Arial" panose="020B0604020202020204" pitchFamily="34" charset="0"/>
              <a:buChar char="•"/>
            </a:pPr>
            <a:r>
              <a:rPr lang="en-CA" sz="3100" dirty="0" smtClean="0"/>
              <a:t>All documentation pertaining to the Safe Parish &amp; Community Policy</a:t>
            </a:r>
            <a:endParaRPr lang="en-CA" sz="3100" dirty="0"/>
          </a:p>
          <a:p>
            <a:pPr marL="0" indent="0">
              <a:buNone/>
            </a:pPr>
            <a:endParaRPr lang="en-CA" dirty="0"/>
          </a:p>
        </p:txBody>
      </p:sp>
    </p:spTree>
    <p:extLst>
      <p:ext uri="{BB962C8B-B14F-4D97-AF65-F5344CB8AC3E}">
        <p14:creationId xmlns:p14="http://schemas.microsoft.com/office/powerpoint/2010/main" val="382649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chemeClr val="bg2">
              <a:lumMod val="75000"/>
            </a:schemeClr>
          </a:solidFill>
        </p:spPr>
        <p:txBody>
          <a:bodyPr>
            <a:normAutofit/>
          </a:bodyPr>
          <a:lstStyle/>
          <a:p>
            <a:r>
              <a:rPr lang="en-CA" sz="3200" b="1" dirty="0" smtClean="0"/>
              <a:t>Approval to Minister</a:t>
            </a:r>
            <a:endParaRPr lang="en-CA" sz="3200" b="1" dirty="0"/>
          </a:p>
        </p:txBody>
      </p:sp>
      <p:sp>
        <p:nvSpPr>
          <p:cNvPr id="3" name="Content Placeholder 2"/>
          <p:cNvSpPr>
            <a:spLocks noGrp="1"/>
          </p:cNvSpPr>
          <p:nvPr>
            <p:ph idx="1"/>
          </p:nvPr>
        </p:nvSpPr>
        <p:spPr>
          <a:xfrm>
            <a:off x="457200" y="980728"/>
            <a:ext cx="8229600" cy="5616624"/>
          </a:xfrm>
        </p:spPr>
        <p:txBody>
          <a:bodyPr>
            <a:normAutofit/>
          </a:bodyPr>
          <a:lstStyle/>
          <a:p>
            <a:r>
              <a:rPr lang="en-CA" dirty="0" smtClean="0"/>
              <a:t>Approval to minister is renewed automatically each year for five years unless circumstances dictate otherwise in particular cases</a:t>
            </a:r>
          </a:p>
          <a:p>
            <a:r>
              <a:rPr lang="en-CA" dirty="0" smtClean="0"/>
              <a:t>Safe Parish &amp; Community Pledge is renewed every five years</a:t>
            </a:r>
          </a:p>
          <a:p>
            <a:r>
              <a:rPr lang="en-CA" dirty="0" smtClean="0"/>
              <a:t>Criminal Record Check must be undertaken every five years</a:t>
            </a:r>
          </a:p>
          <a:p>
            <a:r>
              <a:rPr lang="en-CA" dirty="0" smtClean="0"/>
              <a:t>Approval to minister may be transferred to another location within the Diocese of Prince George</a:t>
            </a:r>
          </a:p>
          <a:p>
            <a:pPr marL="0" indent="0">
              <a:buNone/>
            </a:pPr>
            <a:endParaRPr lang="en-CA" sz="2800" dirty="0"/>
          </a:p>
        </p:txBody>
      </p:sp>
    </p:spTree>
    <p:extLst>
      <p:ext uri="{BB962C8B-B14F-4D97-AF65-F5344CB8AC3E}">
        <p14:creationId xmlns:p14="http://schemas.microsoft.com/office/powerpoint/2010/main" val="3701328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a:solidFill>
            <a:schemeClr val="bg2">
              <a:lumMod val="75000"/>
            </a:schemeClr>
          </a:solidFill>
        </p:spPr>
        <p:txBody>
          <a:bodyPr>
            <a:normAutofit/>
          </a:bodyPr>
          <a:lstStyle/>
          <a:p>
            <a:r>
              <a:rPr lang="en-CA" sz="3200" b="1" dirty="0" smtClean="0"/>
              <a:t>Forms</a:t>
            </a:r>
            <a:endParaRPr lang="en-CA" sz="3200" b="1" dirty="0"/>
          </a:p>
        </p:txBody>
      </p:sp>
      <p:sp>
        <p:nvSpPr>
          <p:cNvPr id="3" name="Content Placeholder 2"/>
          <p:cNvSpPr>
            <a:spLocks noGrp="1"/>
          </p:cNvSpPr>
          <p:nvPr>
            <p:ph idx="1"/>
          </p:nvPr>
        </p:nvSpPr>
        <p:spPr>
          <a:xfrm>
            <a:off x="457200" y="692696"/>
            <a:ext cx="8229600" cy="5976664"/>
          </a:xfrm>
        </p:spPr>
        <p:txBody>
          <a:bodyPr>
            <a:normAutofit/>
          </a:bodyPr>
          <a:lstStyle/>
          <a:p>
            <a:pPr marL="0" indent="0">
              <a:buNone/>
            </a:pPr>
            <a:r>
              <a:rPr lang="en-CA" sz="2800" b="1" dirty="0" smtClean="0"/>
              <a:t>Volunteer Application</a:t>
            </a:r>
          </a:p>
          <a:p>
            <a:pPr lvl="1">
              <a:buFont typeface="Arial" panose="020B0604020202020204" pitchFamily="34" charset="0"/>
              <a:buChar char="•"/>
            </a:pPr>
            <a:r>
              <a:rPr lang="en-CA" sz="2400" dirty="0" smtClean="0"/>
              <a:t>File in a locked file cabinet in the parish office</a:t>
            </a:r>
          </a:p>
          <a:p>
            <a:pPr marL="0" indent="0">
              <a:buNone/>
            </a:pPr>
            <a:r>
              <a:rPr lang="en-CA" sz="2800" b="1" dirty="0" smtClean="0"/>
              <a:t>Ministry Letter of Reference</a:t>
            </a:r>
          </a:p>
          <a:p>
            <a:pPr marL="857250" lvl="2" indent="-457200"/>
            <a:r>
              <a:rPr lang="en-CA" dirty="0" smtClean="0"/>
              <a:t>File in a locked file cabinet in the parish office</a:t>
            </a:r>
          </a:p>
          <a:p>
            <a:pPr marL="0" indent="0">
              <a:buNone/>
            </a:pPr>
            <a:r>
              <a:rPr lang="en-CA" sz="2800" b="1" dirty="0" smtClean="0"/>
              <a:t>Safe Parish &amp; Community Pledge</a:t>
            </a:r>
          </a:p>
          <a:p>
            <a:pPr lvl="1">
              <a:buFont typeface="Arial" panose="020B0604020202020204" pitchFamily="34" charset="0"/>
              <a:buChar char="•"/>
            </a:pPr>
            <a:r>
              <a:rPr lang="en-CA" sz="2400" dirty="0" smtClean="0"/>
              <a:t>Send to Diocesan Office</a:t>
            </a:r>
          </a:p>
          <a:p>
            <a:pPr marL="0" indent="0">
              <a:buNone/>
            </a:pPr>
            <a:r>
              <a:rPr lang="en-CA" sz="2800" b="1" dirty="0" smtClean="0"/>
              <a:t>Criminal Record Check</a:t>
            </a:r>
          </a:p>
          <a:p>
            <a:pPr lvl="1">
              <a:buFont typeface="Arial" panose="020B0604020202020204" pitchFamily="34" charset="0"/>
              <a:buChar char="•"/>
            </a:pPr>
            <a:r>
              <a:rPr lang="en-CA" sz="2400" dirty="0" smtClean="0"/>
              <a:t>Send to Diocesan Office</a:t>
            </a:r>
          </a:p>
          <a:p>
            <a:pPr marL="0" indent="0">
              <a:buNone/>
            </a:pPr>
            <a:r>
              <a:rPr lang="en-CA" sz="2800" b="1" dirty="0" smtClean="0"/>
              <a:t>Ministerial Risk Assessment for Parishes</a:t>
            </a:r>
          </a:p>
          <a:p>
            <a:pPr lvl="1">
              <a:buFont typeface="Arial" panose="020B0604020202020204" pitchFamily="34" charset="0"/>
              <a:buChar char="•"/>
            </a:pPr>
            <a:r>
              <a:rPr lang="en-CA" sz="2400" dirty="0" smtClean="0"/>
              <a:t>Use to assess ministries in your parish</a:t>
            </a:r>
          </a:p>
          <a:p>
            <a:pPr marL="0" indent="0">
              <a:buNone/>
            </a:pPr>
            <a:r>
              <a:rPr lang="en-CA" sz="2800" b="1" dirty="0" smtClean="0"/>
              <a:t>Screening Requirements Report</a:t>
            </a:r>
          </a:p>
          <a:p>
            <a:pPr lvl="1">
              <a:buFont typeface="Arial" panose="020B0604020202020204" pitchFamily="34" charset="0"/>
              <a:buChar char="•"/>
            </a:pPr>
            <a:r>
              <a:rPr lang="en-CA" sz="2400" dirty="0" smtClean="0"/>
              <a:t>Revise annually and send to Diocesan Office</a:t>
            </a:r>
          </a:p>
        </p:txBody>
      </p:sp>
    </p:spTree>
    <p:extLst>
      <p:ext uri="{BB962C8B-B14F-4D97-AF65-F5344CB8AC3E}">
        <p14:creationId xmlns:p14="http://schemas.microsoft.com/office/powerpoint/2010/main" val="16711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480720"/>
          </a:xfrm>
          <a:solidFill>
            <a:srgbClr val="FFFFCC"/>
          </a:solidFill>
        </p:spPr>
        <p:txBody>
          <a:bodyPr>
            <a:normAutofit/>
          </a:bodyPr>
          <a:lstStyle/>
          <a:p>
            <a:pPr marL="0" indent="0">
              <a:buNone/>
            </a:pPr>
            <a:endParaRPr lang="en-CA" dirty="0" smtClean="0"/>
          </a:p>
          <a:p>
            <a:pPr marL="0" indent="0">
              <a:buNone/>
            </a:pPr>
            <a:r>
              <a:rPr lang="en-CA" dirty="0" smtClean="0"/>
              <a:t>The Diocese acknowledges that we must take seriously the possibility of misconduct, even among our own clergy, religious, employees and volunteers.</a:t>
            </a:r>
          </a:p>
          <a:p>
            <a:pPr marL="0" indent="0">
              <a:buNone/>
            </a:pPr>
            <a:endParaRPr lang="en-CA" dirty="0" smtClean="0"/>
          </a:p>
          <a:p>
            <a:pPr marL="0" indent="0" algn="ctr">
              <a:buNone/>
            </a:pPr>
            <a:r>
              <a:rPr lang="en-CA" sz="3600" dirty="0" smtClean="0"/>
              <a:t>In response, the Diocese has put in place the Developing a Safe Parish &amp; Community Policy.</a:t>
            </a:r>
            <a:endParaRPr lang="en-CA" sz="3600" dirty="0"/>
          </a:p>
        </p:txBody>
      </p:sp>
    </p:spTree>
    <p:extLst>
      <p:ext uri="{BB962C8B-B14F-4D97-AF65-F5344CB8AC3E}">
        <p14:creationId xmlns:p14="http://schemas.microsoft.com/office/powerpoint/2010/main" val="3059986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784976" cy="6264696"/>
          </a:xfrm>
          <a:solidFill>
            <a:srgbClr val="FFFFCC"/>
          </a:solidFill>
        </p:spPr>
        <p:txBody>
          <a:bodyPr>
            <a:normAutofit/>
          </a:bodyPr>
          <a:lstStyle/>
          <a:p>
            <a:pPr marL="0" indent="0">
              <a:buNone/>
            </a:pPr>
            <a:r>
              <a:rPr lang="en-CA" dirty="0" smtClean="0"/>
              <a:t>The policies and procedures outlined in Developing a Safe Parish &amp; Community are designed to create and maintain a safe environment for our parish and diocesan ministries. </a:t>
            </a:r>
          </a:p>
          <a:p>
            <a:pPr marL="0" indent="0" algn="ctr">
              <a:buNone/>
            </a:pPr>
            <a:r>
              <a:rPr lang="en-CA" dirty="0" smtClean="0"/>
              <a:t>The process involves: </a:t>
            </a:r>
          </a:p>
          <a:p>
            <a:pPr marL="0" indent="0">
              <a:buNone/>
            </a:pPr>
            <a:endParaRPr lang="en-CA" sz="2000" dirty="0" smtClean="0"/>
          </a:p>
          <a:p>
            <a:pPr marL="0" indent="0">
              <a:buNone/>
            </a:pPr>
            <a:r>
              <a:rPr lang="en-CA" dirty="0" smtClean="0"/>
              <a:t>	identifying ministry positions which could put</a:t>
            </a:r>
          </a:p>
          <a:p>
            <a:pPr marL="0" indent="0">
              <a:buNone/>
            </a:pPr>
            <a:r>
              <a:rPr lang="en-CA" dirty="0"/>
              <a:t>	</a:t>
            </a:r>
            <a:r>
              <a:rPr lang="en-CA" dirty="0" smtClean="0"/>
              <a:t>children, youth or vulnerable adults at risk </a:t>
            </a:r>
          </a:p>
          <a:p>
            <a:pPr marL="0" indent="0">
              <a:buNone/>
            </a:pPr>
            <a:r>
              <a:rPr lang="en-CA" dirty="0" smtClean="0"/>
              <a:t>	implementing procedures to prevent their</a:t>
            </a:r>
          </a:p>
          <a:p>
            <a:pPr marL="0" indent="0">
              <a:buNone/>
            </a:pPr>
            <a:r>
              <a:rPr lang="en-CA" dirty="0"/>
              <a:t>	</a:t>
            </a:r>
            <a:r>
              <a:rPr lang="en-CA" dirty="0" smtClean="0"/>
              <a:t> harm</a:t>
            </a:r>
          </a:p>
          <a:p>
            <a:pPr marL="0" indent="0">
              <a:buNone/>
            </a:pPr>
            <a:endParaRPr lang="en-CA" sz="2400" dirty="0" smtClean="0"/>
          </a:p>
          <a:p>
            <a:pPr marL="0" indent="0">
              <a:buNone/>
            </a:pPr>
            <a:endParaRPr lang="en-CA" sz="2400" dirty="0"/>
          </a:p>
        </p:txBody>
      </p:sp>
      <p:sp>
        <p:nvSpPr>
          <p:cNvPr id="2" name="Right Arrow 1"/>
          <p:cNvSpPr/>
          <p:nvPr/>
        </p:nvSpPr>
        <p:spPr>
          <a:xfrm>
            <a:off x="179512" y="3429000"/>
            <a:ext cx="792088" cy="4973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ight Arrow 3"/>
          <p:cNvSpPr/>
          <p:nvPr/>
        </p:nvSpPr>
        <p:spPr>
          <a:xfrm>
            <a:off x="179512" y="4581128"/>
            <a:ext cx="792088" cy="4973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010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43608" y="1268760"/>
            <a:ext cx="3888432" cy="4680520"/>
          </a:xfrm>
        </p:spPr>
        <p:txBody>
          <a:bodyPr>
            <a:normAutofit/>
          </a:bodyPr>
          <a:lstStyle/>
          <a:p>
            <a:pPr marL="0" indent="0">
              <a:buNone/>
            </a:pPr>
            <a:r>
              <a:rPr lang="en-CA" sz="3200" dirty="0"/>
              <a:t>The goal at all times is the protection and safety </a:t>
            </a:r>
            <a:r>
              <a:rPr lang="en-CA" sz="3200" dirty="0" smtClean="0"/>
              <a:t>of</a:t>
            </a:r>
          </a:p>
          <a:p>
            <a:pPr marL="0" indent="0">
              <a:buNone/>
            </a:pPr>
            <a:r>
              <a:rPr lang="en-CA" sz="3200" dirty="0" smtClean="0"/>
              <a:t>- our </a:t>
            </a:r>
            <a:r>
              <a:rPr lang="en-CA" sz="3200" dirty="0"/>
              <a:t>people </a:t>
            </a:r>
            <a:endParaRPr lang="en-CA" sz="3200" dirty="0" smtClean="0"/>
          </a:p>
          <a:p>
            <a:pPr marL="0" indent="0">
              <a:buNone/>
            </a:pPr>
            <a:r>
              <a:rPr lang="en-CA" sz="3200" dirty="0" smtClean="0"/>
              <a:t>- our </a:t>
            </a:r>
            <a:r>
              <a:rPr lang="en-CA" sz="3200" dirty="0"/>
              <a:t>volunteers </a:t>
            </a:r>
            <a:endParaRPr lang="en-CA" sz="3200" dirty="0" smtClean="0"/>
          </a:p>
          <a:p>
            <a:pPr marL="0" indent="0">
              <a:buNone/>
            </a:pPr>
            <a:r>
              <a:rPr lang="en-CA" sz="3200" dirty="0" smtClean="0"/>
              <a:t>- our </a:t>
            </a:r>
            <a:r>
              <a:rPr lang="en-CA" sz="3200" dirty="0"/>
              <a:t>staff </a:t>
            </a:r>
            <a:endParaRPr lang="en-CA" sz="3200" dirty="0" smtClean="0"/>
          </a:p>
          <a:p>
            <a:pPr marL="0" indent="0">
              <a:buNone/>
            </a:pPr>
            <a:r>
              <a:rPr lang="en-CA" sz="3200" dirty="0" smtClean="0"/>
              <a:t>- our </a:t>
            </a:r>
            <a:r>
              <a:rPr lang="en-CA" sz="3200" dirty="0"/>
              <a:t>Church</a:t>
            </a:r>
          </a:p>
          <a:p>
            <a:pPr marL="0" indent="0">
              <a:buNone/>
            </a:pPr>
            <a:endParaRPr lang="en-CA"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16632"/>
            <a:ext cx="3990534" cy="5688632"/>
          </a:xfrm>
          <a:solidFill>
            <a:srgbClr val="FFFFCC"/>
          </a:solidFill>
        </p:spPr>
      </p:pic>
    </p:spTree>
    <p:extLst>
      <p:ext uri="{BB962C8B-B14F-4D97-AF65-F5344CB8AC3E}">
        <p14:creationId xmlns:p14="http://schemas.microsoft.com/office/powerpoint/2010/main" val="1785611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3" y="260648"/>
            <a:ext cx="8928992" cy="2664296"/>
          </a:xfrm>
        </p:spPr>
        <p:txBody>
          <a:bodyPr>
            <a:normAutofit fontScale="90000"/>
          </a:bodyPr>
          <a:lstStyle/>
          <a:p>
            <a:r>
              <a:rPr lang="en-CA" sz="3300" dirty="0"/>
              <a:t>Developing a Safe Parish &amp; Community Policy </a:t>
            </a:r>
            <a:r>
              <a:rPr lang="en-CA" sz="3300" dirty="0" smtClean="0"/>
              <a:t>reflects </a:t>
            </a:r>
            <a:r>
              <a:rPr lang="en-CA" sz="3300" dirty="0"/>
              <a:t>existing federal and provincial laws and current canonical norms … and … </a:t>
            </a:r>
            <a:r>
              <a:rPr lang="en-CA" sz="3300" b="1" dirty="0"/>
              <a:t>it applies to all clergy, religious, employees and volunteers of the Diocese, its parishes and </a:t>
            </a:r>
            <a:r>
              <a:rPr lang="en-CA" sz="3300" b="1" dirty="0" smtClean="0"/>
              <a:t>institutions</a:t>
            </a:r>
            <a:r>
              <a:rPr lang="en-CA" sz="3200" dirty="0"/>
              <a:t/>
            </a:r>
            <a:br>
              <a:rPr lang="en-CA" sz="3200" dirty="0"/>
            </a:br>
            <a:endParaRPr lang="en-CA" sz="3200" dirty="0"/>
          </a:p>
        </p:txBody>
      </p:sp>
      <p:sp>
        <p:nvSpPr>
          <p:cNvPr id="3" name="Content Placeholder 2"/>
          <p:cNvSpPr>
            <a:spLocks noGrp="1"/>
          </p:cNvSpPr>
          <p:nvPr>
            <p:ph sz="half" idx="1"/>
          </p:nvPr>
        </p:nvSpPr>
        <p:spPr>
          <a:xfrm>
            <a:off x="251520" y="2780928"/>
            <a:ext cx="5760640" cy="3960440"/>
          </a:xfrm>
        </p:spPr>
        <p:txBody>
          <a:bodyPr>
            <a:noAutofit/>
          </a:bodyPr>
          <a:lstStyle/>
          <a:p>
            <a:pPr marL="0" indent="0">
              <a:buNone/>
            </a:pPr>
            <a:r>
              <a:rPr lang="en-CA" sz="3000" dirty="0"/>
              <a:t>It is designed to complement the Diocese of Prince George existing policies:</a:t>
            </a:r>
            <a:br>
              <a:rPr lang="en-CA" sz="3000" dirty="0"/>
            </a:br>
            <a:r>
              <a:rPr lang="en-CA" sz="3000" dirty="0" smtClean="0"/>
              <a:t>- </a:t>
            </a:r>
            <a:r>
              <a:rPr lang="en-CA" sz="3000" dirty="0"/>
              <a:t>Guidelines in Cases of Alleged Sexual </a:t>
            </a:r>
            <a:r>
              <a:rPr lang="en-CA" sz="3000" dirty="0" smtClean="0"/>
              <a:t>Abuse </a:t>
            </a:r>
            <a:r>
              <a:rPr lang="en-CA" sz="3000" dirty="0"/>
              <a:t>by </a:t>
            </a:r>
            <a:r>
              <a:rPr lang="en-CA" sz="3000" dirty="0" smtClean="0"/>
              <a:t>a </a:t>
            </a:r>
            <a:r>
              <a:rPr lang="en-CA" sz="3000" dirty="0"/>
              <a:t>Representative of the Diocese </a:t>
            </a:r>
            <a:br>
              <a:rPr lang="en-CA" sz="3000" dirty="0"/>
            </a:br>
            <a:r>
              <a:rPr lang="en-CA" sz="3000" dirty="0" smtClean="0"/>
              <a:t>- </a:t>
            </a:r>
            <a:r>
              <a:rPr lang="en-CA" sz="3000" dirty="0"/>
              <a:t>Catholic Independent Schools of </a:t>
            </a:r>
            <a:r>
              <a:rPr lang="en-CA" sz="3000" dirty="0" smtClean="0"/>
              <a:t>Prince </a:t>
            </a:r>
            <a:r>
              <a:rPr lang="en-CA" sz="3000" dirty="0"/>
              <a:t>George Policy </a:t>
            </a:r>
            <a:r>
              <a:rPr lang="en-CA" sz="3000" dirty="0" smtClean="0"/>
              <a:t>Manual</a:t>
            </a:r>
            <a:r>
              <a:rPr lang="en-CA" dirty="0"/>
              <a:t/>
            </a:r>
            <a:br>
              <a:rPr lang="en-CA" dirty="0"/>
            </a:br>
            <a:endParaRPr lang="en-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0152" y="2852936"/>
            <a:ext cx="3096344" cy="3096344"/>
          </a:xfrm>
        </p:spPr>
      </p:pic>
    </p:spTree>
    <p:extLst>
      <p:ext uri="{BB962C8B-B14F-4D97-AF65-F5344CB8AC3E}">
        <p14:creationId xmlns:p14="http://schemas.microsoft.com/office/powerpoint/2010/main" val="171294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a:bodyPr>
          <a:lstStyle/>
          <a:p>
            <a:r>
              <a:rPr lang="en-CA" sz="3200" b="1" dirty="0" smtClean="0"/>
              <a:t>Mandatory Screening Procedures for all who Minister in the Diocese</a:t>
            </a:r>
            <a:endParaRPr lang="en-CA" sz="3200" b="1" dirty="0"/>
          </a:p>
        </p:txBody>
      </p:sp>
      <p:sp>
        <p:nvSpPr>
          <p:cNvPr id="3" name="Content Placeholder 2"/>
          <p:cNvSpPr>
            <a:spLocks noGrp="1"/>
          </p:cNvSpPr>
          <p:nvPr>
            <p:ph idx="1"/>
          </p:nvPr>
        </p:nvSpPr>
        <p:spPr>
          <a:xfrm>
            <a:off x="457200" y="1600200"/>
            <a:ext cx="8229600" cy="4997152"/>
          </a:xfrm>
        </p:spPr>
        <p:txBody>
          <a:bodyPr>
            <a:normAutofit/>
          </a:bodyPr>
          <a:lstStyle/>
          <a:p>
            <a:pPr marL="0" indent="0">
              <a:buNone/>
            </a:pPr>
            <a:r>
              <a:rPr lang="en-CA" b="1" u="sng" dirty="0" smtClean="0"/>
              <a:t>Clergy &amp; Religious</a:t>
            </a:r>
            <a:endParaRPr lang="en-CA" dirty="0" smtClean="0"/>
          </a:p>
          <a:p>
            <a:r>
              <a:rPr lang="en-CA" sz="3000" dirty="0" smtClean="0"/>
              <a:t>Candidates preparing for ordination to the priesthood or permanent diaconate are required to undergo a rigorous screening process</a:t>
            </a:r>
          </a:p>
          <a:p>
            <a:r>
              <a:rPr lang="en-CA" sz="3000" dirty="0" smtClean="0"/>
              <a:t>Priests from another Diocese or priests who are members of a Religious Order must obtain permission of his Bishop or Religious </a:t>
            </a:r>
            <a:r>
              <a:rPr lang="en-CA" sz="3000" dirty="0"/>
              <a:t>S</a:t>
            </a:r>
            <a:r>
              <a:rPr lang="en-CA" sz="3000" dirty="0" smtClean="0"/>
              <a:t>uperior who will submit a letter providing full disclosure attesting to his good character and history</a:t>
            </a:r>
            <a:endParaRPr lang="en-CA" sz="3000" dirty="0"/>
          </a:p>
        </p:txBody>
      </p:sp>
    </p:spTree>
    <p:extLst>
      <p:ext uri="{BB962C8B-B14F-4D97-AF65-F5344CB8AC3E}">
        <p14:creationId xmlns:p14="http://schemas.microsoft.com/office/powerpoint/2010/main" val="2278501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2029</Words>
  <Application>Microsoft Office PowerPoint</Application>
  <PresentationFormat>On-screen Show (4:3)</PresentationFormat>
  <Paragraphs>236</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Diocese of Prince George</vt:lpstr>
      <vt:lpstr>Introduction</vt:lpstr>
      <vt:lpstr>And a stance of deep respect for the dignity of all persons and a commitment to their well-being </vt:lpstr>
      <vt:lpstr>Through the death and resurrection of Jesus Christ, all humanity has been redeemed, lifted up and transformed. At the same time, we are deeply aware of the continuing weakness of human beings and the sinfulness present in humanity.   </vt:lpstr>
      <vt:lpstr>PowerPoint Presentation</vt:lpstr>
      <vt:lpstr>PowerPoint Presentation</vt:lpstr>
      <vt:lpstr>PowerPoint Presentation</vt:lpstr>
      <vt:lpstr>Developing a Safe Parish &amp; Community Policy reflects existing federal and provincial laws and current canonical norms … and … it applies to all clergy, religious, employees and volunteers of the Diocese, its parishes and institutions </vt:lpstr>
      <vt:lpstr>Mandatory Screening Procedures for all who Minister in the Diocese</vt:lpstr>
      <vt:lpstr>Religious Brothers and Sisters must obtain permission of his or her Superior who will submit a letter providing full disclosure attesting to his or her good character and history </vt:lpstr>
      <vt:lpstr>PowerPoint Presentation</vt:lpstr>
      <vt:lpstr>Employees  In addition to their particular employment requirements, employees must</vt:lpstr>
      <vt:lpstr>PowerPoint Presentation</vt:lpstr>
      <vt:lpstr>Volunteers for General Risk Ministry</vt:lpstr>
      <vt:lpstr>Volunteers for High Risk Ministry </vt:lpstr>
      <vt:lpstr>Criteria for High Risk Ministry or Service      If any one of the following applies the ministry or service is considered High Risk:</vt:lpstr>
      <vt:lpstr>PowerPoint Presentation</vt:lpstr>
      <vt:lpstr>PowerPoint Presentation</vt:lpstr>
      <vt:lpstr>Activity</vt:lpstr>
      <vt:lpstr>Supervision</vt:lpstr>
      <vt:lpstr>PowerPoint Presentation</vt:lpstr>
      <vt:lpstr> Ministerial and Procedural Guidelines  for Creating a Safe Parish &amp; Community </vt:lpstr>
      <vt:lpstr>PowerPoint Presentation</vt:lpstr>
      <vt:lpstr>PowerPoint Presentation</vt:lpstr>
      <vt:lpstr>Overnight trips, camps, parish picnics and socials</vt:lpstr>
      <vt:lpstr>PowerPoint Presentation</vt:lpstr>
      <vt:lpstr>Ministers, employees, volunteers:</vt:lpstr>
      <vt:lpstr>PowerPoint Presentation</vt:lpstr>
      <vt:lpstr>Use of Social Media by Employees &amp; Volunteers</vt:lpstr>
      <vt:lpstr>PowerPoint Presentation</vt:lpstr>
      <vt:lpstr>PowerPoint Presentation</vt:lpstr>
      <vt:lpstr>Code of Conduct</vt:lpstr>
      <vt:lpstr>PowerPoint Presentation</vt:lpstr>
      <vt:lpstr>PowerPoint Presentation</vt:lpstr>
      <vt:lpstr>PowerPoint Presentation</vt:lpstr>
      <vt:lpstr>PowerPoint Presentation</vt:lpstr>
      <vt:lpstr>PowerPoint Presentation</vt:lpstr>
      <vt:lpstr>PowerPoint Presentation</vt:lpstr>
      <vt:lpstr> End of Presentation </vt:lpstr>
      <vt:lpstr>PowerPoint Presentation</vt:lpstr>
      <vt:lpstr>Responsibilities and Requirements</vt:lpstr>
      <vt:lpstr>PowerPoint Presentation</vt:lpstr>
      <vt:lpstr>PowerPoint Presentation</vt:lpstr>
      <vt:lpstr>PowerPoint Presentation</vt:lpstr>
      <vt:lpstr>Approval to Minister</vt:lpstr>
      <vt:lpstr>Forms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Prince George</dc:title>
  <dc:creator>Mary-Anne Jamin</dc:creator>
  <cp:lastModifiedBy>Mary-Anne Jamin</cp:lastModifiedBy>
  <cp:revision>114</cp:revision>
  <cp:lastPrinted>2014-03-24T18:13:59Z</cp:lastPrinted>
  <dcterms:created xsi:type="dcterms:W3CDTF">2014-03-13T20:44:05Z</dcterms:created>
  <dcterms:modified xsi:type="dcterms:W3CDTF">2014-09-05T22:13:26Z</dcterms:modified>
</cp:coreProperties>
</file>